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2" r:id="rId5"/>
    <p:sldId id="260" r:id="rId6"/>
    <p:sldId id="261" r:id="rId7"/>
    <p:sldId id="262" r:id="rId8"/>
    <p:sldId id="259" r:id="rId9"/>
    <p:sldId id="298" r:id="rId10"/>
    <p:sldId id="263" r:id="rId11"/>
    <p:sldId id="264" r:id="rId12"/>
    <p:sldId id="265" r:id="rId13"/>
    <p:sldId id="266" r:id="rId14"/>
    <p:sldId id="299" r:id="rId15"/>
    <p:sldId id="267" r:id="rId16"/>
    <p:sldId id="268" r:id="rId17"/>
    <p:sldId id="300" r:id="rId18"/>
    <p:sldId id="269" r:id="rId19"/>
    <p:sldId id="270" r:id="rId20"/>
    <p:sldId id="271" r:id="rId21"/>
    <p:sldId id="272" r:id="rId22"/>
    <p:sldId id="313" r:id="rId23"/>
    <p:sldId id="273" r:id="rId24"/>
    <p:sldId id="274" r:id="rId25"/>
    <p:sldId id="301" r:id="rId26"/>
    <p:sldId id="275" r:id="rId27"/>
    <p:sldId id="302" r:id="rId28"/>
    <p:sldId id="276" r:id="rId29"/>
    <p:sldId id="277" r:id="rId30"/>
    <p:sldId id="278" r:id="rId31"/>
    <p:sldId id="279" r:id="rId32"/>
    <p:sldId id="303" r:id="rId33"/>
    <p:sldId id="280" r:id="rId34"/>
    <p:sldId id="281" r:id="rId35"/>
    <p:sldId id="282" r:id="rId36"/>
    <p:sldId id="283" r:id="rId37"/>
    <p:sldId id="284" r:id="rId38"/>
    <p:sldId id="285" r:id="rId39"/>
    <p:sldId id="286" r:id="rId40"/>
    <p:sldId id="287" r:id="rId41"/>
    <p:sldId id="288" r:id="rId42"/>
    <p:sldId id="289" r:id="rId43"/>
    <p:sldId id="304" r:id="rId44"/>
    <p:sldId id="290" r:id="rId45"/>
    <p:sldId id="291" r:id="rId46"/>
    <p:sldId id="292" r:id="rId47"/>
    <p:sldId id="293" r:id="rId48"/>
    <p:sldId id="294" r:id="rId49"/>
    <p:sldId id="295" r:id="rId50"/>
    <p:sldId id="296" r:id="rId51"/>
    <p:sldId id="297" r:id="rId52"/>
    <p:sldId id="305" r:id="rId53"/>
    <p:sldId id="306" r:id="rId54"/>
    <p:sldId id="307" r:id="rId55"/>
    <p:sldId id="310" r:id="rId56"/>
    <p:sldId id="308" r:id="rId57"/>
    <p:sldId id="309" r:id="rId58"/>
    <p:sldId id="31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2"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3"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EB8B2D"/>
    <a:srgbClr val="FFE9CA"/>
    <a:srgbClr val="B9BE0B"/>
    <a:srgbClr val="E6E4B0"/>
    <a:srgbClr val="218231"/>
    <a:srgbClr val="D0DCC5"/>
    <a:srgbClr val="009FE3"/>
    <a:srgbClr val="D5ECFC"/>
    <a:srgbClr val="B5B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p:restoredTop sz="96327"/>
  </p:normalViewPr>
  <p:slideViewPr>
    <p:cSldViewPr snapToGrid="0" snapToObjects="1">
      <p:cViewPr varScale="1">
        <p:scale>
          <a:sx n="123" d="100"/>
          <a:sy n="123" d="100"/>
        </p:scale>
        <p:origin x="936"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51.xml"/><Relationship Id="rId3" Type="http://schemas.openxmlformats.org/officeDocument/2006/relationships/slide" Target="../slides/slide14.xml"/><Relationship Id="rId7" Type="http://schemas.openxmlformats.org/officeDocument/2006/relationships/slide" Target="../slides/slide49.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46.xml"/><Relationship Id="rId5" Type="http://schemas.openxmlformats.org/officeDocument/2006/relationships/slide" Target="../slides/slide37.xml"/><Relationship Id="rId4" Type="http://schemas.openxmlformats.org/officeDocument/2006/relationships/slide" Target="../slides/slide2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emf"/><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1" y="0"/>
            <a:ext cx="12192001" cy="6219825"/>
          </a:xfrm>
          <a:prstGeom prst="rect">
            <a:avLst/>
          </a:prstGeom>
          <a:solidFill>
            <a:srgbClr val="B5B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B9BE0B"/>
                </a:solidFill>
                <a:latin typeface="Futura" panose="020B0602020204020303" pitchFamily="34" charset="-79"/>
                <a:cs typeface="Futura" panose="020B0602020204020303" pitchFamily="34" charset="-79"/>
              </a:rPr>
              <a:t>OF YOUR MONEY</a:t>
            </a:r>
            <a:endParaRPr lang="en-US" dirty="0"/>
          </a:p>
        </p:txBody>
      </p:sp>
      <p:pic>
        <p:nvPicPr>
          <p:cNvPr id="19" name="Picture 18">
            <a:extLst>
              <a:ext uri="{FF2B5EF4-FFF2-40B4-BE49-F238E27FC236}">
                <a16:creationId xmlns:a16="http://schemas.microsoft.com/office/drawing/2014/main" id="{101C5D0B-2F73-3248-B1E4-D1E6B3730C20}"/>
              </a:ext>
            </a:extLst>
          </p:cNvPr>
          <p:cNvPicPr/>
          <p:nvPr userDrawn="1"/>
        </p:nvPicPr>
        <p:blipFill rotWithShape="1">
          <a:blip r:embed="rId2"/>
          <a:srcRect r="3206" b="6232"/>
          <a:stretch/>
        </p:blipFill>
        <p:spPr>
          <a:xfrm>
            <a:off x="4038600" y="1227491"/>
            <a:ext cx="8153400" cy="4955428"/>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4" y="-1"/>
            <a:ext cx="6147067" cy="318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696865" y="286847"/>
            <a:ext cx="6159648" cy="3016210"/>
          </a:xfrm>
          <a:prstGeom prst="rect">
            <a:avLst/>
          </a:prstGeom>
          <a:noFill/>
        </p:spPr>
        <p:txBody>
          <a:bodyPr wrap="square" rtlCol="0">
            <a:spAutoFit/>
          </a:bodyPr>
          <a:lstStyle/>
          <a:p>
            <a:r>
              <a:rPr lang="en-GB" sz="4400" b="1" dirty="0">
                <a:solidFill>
                  <a:srgbClr val="B9BE0B"/>
                </a:solidFill>
                <a:latin typeface="Futura" panose="020B0602020204020303" pitchFamily="34" charset="-79"/>
                <a:cs typeface="Futura" panose="020B0602020204020303" pitchFamily="34" charset="-79"/>
              </a:rPr>
              <a:t>GWNEUD Y MWYAF </a:t>
            </a:r>
            <a:br>
              <a:rPr lang="en-GB" sz="4400" b="1" dirty="0">
                <a:solidFill>
                  <a:srgbClr val="B9BE0B"/>
                </a:solidFill>
                <a:latin typeface="Futura" panose="020B0602020204020303" pitchFamily="34" charset="-79"/>
                <a:cs typeface="Futura" panose="020B0602020204020303" pitchFamily="34" charset="-79"/>
              </a:rPr>
            </a:br>
            <a:r>
              <a:rPr lang="en-GB" sz="4400" b="1" dirty="0">
                <a:solidFill>
                  <a:srgbClr val="B9BE0B"/>
                </a:solidFill>
                <a:latin typeface="Futura" panose="020B0602020204020303" pitchFamily="34" charset="-79"/>
                <a:cs typeface="Futura" panose="020B0602020204020303" pitchFamily="34" charset="-79"/>
              </a:rPr>
              <a:t>O’CH ARIAN</a:t>
            </a:r>
          </a:p>
          <a:p>
            <a:r>
              <a:rPr lang="en-GB" sz="2800" dirty="0">
                <a:solidFill>
                  <a:srgbClr val="218231"/>
                </a:solidFill>
                <a:latin typeface="Futura Medium" panose="020B0602020204020303" pitchFamily="34" charset="-79"/>
                <a:cs typeface="Futura Medium" panose="020B0602020204020303" pitchFamily="34" charset="-79"/>
              </a:rPr>
              <a:t>SUT GALLAF WNEUD YN SIŴR FY MOD YN CAEL Y MWYAF O’M HARIAN?</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246992" y="3567497"/>
            <a:ext cx="4824248" cy="2330669"/>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896085" y="382753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 </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277268" y="4523420"/>
            <a:ext cx="4030718" cy="1323439"/>
          </a:xfrm>
          <a:prstGeom prst="rect">
            <a:avLst/>
          </a:prstGeom>
        </p:spPr>
        <p:txBody>
          <a:bodyPr wrap="square">
            <a:spAutoFit/>
          </a:bodyPr>
          <a:lstStyle/>
          <a:p>
            <a:r>
              <a:rPr lang="en-GB" sz="1600" b="1" kern="1200" dirty="0">
                <a:solidFill>
                  <a:schemeClr val="bg1"/>
                </a:solidFill>
                <a:effectLst/>
                <a:latin typeface="FUTURA MEDIUM" panose="020B0602020204020303" pitchFamily="34" charset="-79"/>
                <a:ea typeface="+mn-ea"/>
                <a:cs typeface="FUTURA MEDIUM" panose="020B0602020204020303" pitchFamily="34" charset="-79"/>
              </a:rPr>
              <a:t>Gyda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cherdyn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debyd</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rydych</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gwario’ch</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eich</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hun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o’ch</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cyfrif</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banc;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gyda</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cherdyn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credyd</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rydych</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gwario</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rhywun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arall</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ac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mae’n</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rhaid</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 ad-</a:t>
            </a:r>
            <a:r>
              <a:rPr lang="en-GB" sz="1600" b="1" kern="1200" dirty="0" err="1">
                <a:solidFill>
                  <a:schemeClr val="bg1"/>
                </a:solidFill>
                <a:effectLst/>
                <a:latin typeface="FUTURA MEDIUM" panose="020B0602020204020303" pitchFamily="34" charset="-79"/>
                <a:ea typeface="+mn-ea"/>
                <a:cs typeface="FUTURA MEDIUM" panose="020B0602020204020303" pitchFamily="34" charset="-79"/>
              </a:rPr>
              <a:t>dalu</a:t>
            </a:r>
            <a:r>
              <a:rPr lang="en-GB" sz="1600" b="1"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378375" y="4445873"/>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6927574" y="6289627"/>
            <a:ext cx="558700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a:t>
            </a:r>
          </a:p>
        </p:txBody>
      </p:sp>
      <p:pic>
        <p:nvPicPr>
          <p:cNvPr id="18" name="Picture 17">
            <a:extLst>
              <a:ext uri="{FF2B5EF4-FFF2-40B4-BE49-F238E27FC236}">
                <a16:creationId xmlns:a16="http://schemas.microsoft.com/office/drawing/2014/main" id="{21D88886-535F-8145-9635-64D2F6EA10EE}"/>
              </a:ext>
            </a:extLst>
          </p:cNvPr>
          <p:cNvPicPr/>
          <p:nvPr userDrawn="1"/>
        </p:nvPicPr>
        <p:blipFill>
          <a:blip r:embed="rId3"/>
          <a:stretch>
            <a:fillRect/>
          </a:stretch>
        </p:blipFill>
        <p:spPr>
          <a:xfrm>
            <a:off x="311953" y="3741095"/>
            <a:ext cx="789700" cy="608727"/>
          </a:xfrm>
          <a:prstGeom prst="rect">
            <a:avLst/>
          </a:prstGeom>
        </p:spPr>
      </p:pic>
      <p:sp>
        <p:nvSpPr>
          <p:cNvPr id="3" name="TextBox 2">
            <a:extLst>
              <a:ext uri="{FF2B5EF4-FFF2-40B4-BE49-F238E27FC236}">
                <a16:creationId xmlns:a16="http://schemas.microsoft.com/office/drawing/2014/main" id="{E4AC0881-78C6-7244-88F1-28FCD1F46732}"/>
              </a:ext>
            </a:extLst>
          </p:cNvPr>
          <p:cNvSpPr txBox="1"/>
          <p:nvPr userDrawn="1"/>
        </p:nvSpPr>
        <p:spPr>
          <a:xfrm>
            <a:off x="7154007" y="333094"/>
            <a:ext cx="4674931" cy="3139321"/>
          </a:xfrm>
          <a:prstGeom prst="rect">
            <a:avLst/>
          </a:prstGeom>
          <a:noFill/>
        </p:spPr>
        <p:txBody>
          <a:bodyPr wrap="square" rtlCol="0">
            <a:spAutoFit/>
          </a:bodyPr>
          <a:lstStyle/>
          <a:p>
            <a:r>
              <a:rPr lang="en-GB" sz="1800" kern="1200" dirty="0" err="1">
                <a:solidFill>
                  <a:schemeClr val="bg1"/>
                </a:solidFill>
                <a:effectLst/>
                <a:latin typeface="Futura Medium" panose="020B0602020204020303" pitchFamily="34" charset="-79"/>
                <a:ea typeface="+mn-ea"/>
                <a:cs typeface="Futura Medium" panose="020B0602020204020303" pitchFamily="34" charset="-79"/>
              </a:rPr>
              <a:t>Rydyn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gwneud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dewisiadau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gydag</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bron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bob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dydd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p’un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ai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wario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ai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peidio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beth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i’w</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wario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arno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chwilio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am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bargeinion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gorau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Mae’r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bennod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hon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edrych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rai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pethau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gallu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dylanwadu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dewisiadau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sut</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gallwn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reoli’r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dewisiadau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hynny’n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fwy</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effeithiol</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beth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yw</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hawliau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defnyddwyr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gyfer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pethau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rydyn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ni’n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gwario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arnynt</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endParaRPr lang="en-US" dirty="0"/>
          </a:p>
        </p:txBody>
      </p:sp>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79AE36-A553-7F41-BB28-78D880EC02F2}"/>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2094859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A2CCA4-389B-F04E-877D-4FB5B61C8235}"/>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640666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FF16B2-EDC9-F540-911F-FAF36E00E07A}"/>
              </a:ext>
            </a:extLst>
          </p:cNvPr>
          <p:cNvPicPr>
            <a:picLocks noChangeAspect="1"/>
          </p:cNvPicPr>
          <p:nvPr userDrawn="1"/>
        </p:nvPicPr>
        <p:blipFill rotWithShape="1">
          <a:blip r:embed="rId2"/>
          <a:srcRect l="9821" r="18919"/>
          <a:stretch/>
        </p:blipFill>
        <p:spPr>
          <a:xfrm>
            <a:off x="5486400" y="0"/>
            <a:ext cx="6705600" cy="626787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3"/>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MARCHNATA DIGIDOL</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37180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58700" y="1275532"/>
            <a:ext cx="4753380" cy="4524315"/>
          </a:xfrm>
          <a:prstGeom prst="rect">
            <a:avLst/>
          </a:prstGeom>
        </p:spPr>
        <p:txBody>
          <a:bodyPr wrap="square">
            <a:spAutoFit/>
          </a:bodyPr>
          <a:lstStyle/>
          <a:p>
            <a:r>
              <a:rPr lang="en-GB" sz="1800" b="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busnesau’n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awyddus</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ddeall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troed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digidol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cwsmeriaid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presennol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darpar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gwsmeriaid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gasglu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gwybodaeth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chwilotwyr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platfformau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cyfryngau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cymdeithasol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safleoedd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siopa</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gwefannau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dargedu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grwpiau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seiliedig</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chwilio</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amdano</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brynu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arno</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chwilio</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docynnau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cyngerdd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allech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hysbysebion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ddigwyddiadau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gwybodaeth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leoliadau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Gelwir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farchnata</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digidol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targedig</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2" name="TextBox 11">
            <a:extLst>
              <a:ext uri="{FF2B5EF4-FFF2-40B4-BE49-F238E27FC236}">
                <a16:creationId xmlns:a16="http://schemas.microsoft.com/office/drawing/2014/main" id="{2A878E3D-20F0-3145-8020-C9DBF49D3A29}"/>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127805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0A2D8DB-9E05-A54D-B19C-75BF4049E608}"/>
              </a:ext>
            </a:extLst>
          </p:cNvPr>
          <p:cNvPicPr>
            <a:picLocks noChangeAspect="1"/>
          </p:cNvPicPr>
          <p:nvPr userDrawn="1"/>
        </p:nvPicPr>
        <p:blipFill>
          <a:blip r:embed="rId2"/>
          <a:stretch>
            <a:fillRect/>
          </a:stretch>
        </p:blipFill>
        <p:spPr>
          <a:xfrm>
            <a:off x="2298700" y="252412"/>
            <a:ext cx="7553960" cy="5601991"/>
          </a:xfrm>
          <a:prstGeom prst="rect">
            <a:avLst/>
          </a:prstGeom>
        </p:spPr>
      </p:pic>
      <p:sp>
        <p:nvSpPr>
          <p:cNvPr id="18" name="TextBox 17">
            <a:extLst>
              <a:ext uri="{FF2B5EF4-FFF2-40B4-BE49-F238E27FC236}">
                <a16:creationId xmlns:a16="http://schemas.microsoft.com/office/drawing/2014/main" id="{3BE39884-1724-EB4F-9650-31738D1A11C0}"/>
              </a:ext>
            </a:extLst>
          </p:cNvPr>
          <p:cNvSpPr txBox="1"/>
          <p:nvPr userDrawn="1"/>
        </p:nvSpPr>
        <p:spPr>
          <a:xfrm>
            <a:off x="3551582" y="1305051"/>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CWESTIYNAU</a:t>
            </a:r>
          </a:p>
        </p:txBody>
      </p:sp>
      <p:cxnSp>
        <p:nvCxnSpPr>
          <p:cNvPr id="19" name="Straight Connector 18">
            <a:extLst>
              <a:ext uri="{FF2B5EF4-FFF2-40B4-BE49-F238E27FC236}">
                <a16:creationId xmlns:a16="http://schemas.microsoft.com/office/drawing/2014/main" id="{39EA86F7-E6E8-834E-8BD2-4469EEA16C9E}"/>
              </a:ext>
            </a:extLst>
          </p:cNvPr>
          <p:cNvCxnSpPr>
            <a:cxnSpLocks/>
          </p:cNvCxnSpPr>
          <p:nvPr userDrawn="1"/>
        </p:nvCxnSpPr>
        <p:spPr>
          <a:xfrm>
            <a:off x="3645908" y="1818611"/>
            <a:ext cx="2367266" cy="966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0221E1F1-0CBE-7142-8749-7484C94E9C96}"/>
              </a:ext>
            </a:extLst>
          </p:cNvPr>
          <p:cNvSpPr/>
          <p:nvPr userDrawn="1"/>
        </p:nvSpPr>
        <p:spPr>
          <a:xfrm>
            <a:off x="3322320" y="2142246"/>
            <a:ext cx="6096000" cy="2031325"/>
          </a:xfrm>
          <a:prstGeom prst="rect">
            <a:avLst/>
          </a:prstGeom>
        </p:spPr>
        <p:txBody>
          <a:bodyPr>
            <a:spAutoFit/>
          </a:bodyPr>
          <a:lstStyle/>
          <a:p>
            <a:pPr marL="0" indent="0">
              <a:buNone/>
            </a:pPr>
            <a:r>
              <a:rPr lang="en-GB" dirty="0">
                <a:solidFill>
                  <a:srgbClr val="218231"/>
                </a:solidFill>
                <a:effectLst/>
                <a:latin typeface="Futura Medium" panose="020B0602020204020303" pitchFamily="34" charset="-79"/>
                <a:cs typeface="Futura Medium" panose="020B0602020204020303" pitchFamily="34" charset="-79"/>
              </a:rPr>
              <a:t>1. Pam </a:t>
            </a:r>
            <a:r>
              <a:rPr lang="en-GB" dirty="0" err="1">
                <a:solidFill>
                  <a:srgbClr val="218231"/>
                </a:solidFill>
                <a:effectLst/>
                <a:latin typeface="Futura Medium" panose="020B0602020204020303" pitchFamily="34" charset="-79"/>
                <a:cs typeface="Futura Medium" panose="020B0602020204020303" pitchFamily="34" charset="-79"/>
              </a:rPr>
              <a:t>mae</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busnesau’n</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gwario</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symiau</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mawr</a:t>
            </a:r>
            <a:r>
              <a:rPr lang="en-GB" dirty="0">
                <a:solidFill>
                  <a:srgbClr val="218231"/>
                </a:solidFill>
                <a:effectLst/>
                <a:latin typeface="Futura Medium" panose="020B0602020204020303" pitchFamily="34" charset="-79"/>
                <a:cs typeface="Futura Medium" panose="020B0602020204020303" pitchFamily="34" charset="-79"/>
              </a:rPr>
              <a:t> o </a:t>
            </a:r>
            <a:r>
              <a:rPr lang="en-GB" dirty="0" err="1">
                <a:solidFill>
                  <a:srgbClr val="218231"/>
                </a:solidFill>
                <a:effectLst/>
                <a:latin typeface="Futura Medium" panose="020B0602020204020303" pitchFamily="34" charset="-79"/>
                <a:cs typeface="Futura Medium" panose="020B0602020204020303" pitchFamily="34" charset="-79"/>
              </a:rPr>
              <a:t>arian</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ar</a:t>
            </a:r>
            <a:r>
              <a:rPr lang="en-GB" dirty="0">
                <a:solidFill>
                  <a:srgbClr val="218231"/>
                </a:solidFill>
                <a:effectLst/>
                <a:latin typeface="Futura Medium" panose="020B0602020204020303" pitchFamily="34" charset="-79"/>
                <a:cs typeface="Futura Medium" panose="020B0602020204020303" pitchFamily="34" charset="-79"/>
              </a:rPr>
              <a:t>  </a:t>
            </a:r>
          </a:p>
          <a:p>
            <a:pPr marL="0" indent="0">
              <a:buNone/>
            </a:pP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hysbysebu</a:t>
            </a:r>
            <a:r>
              <a:rPr lang="en-GB" dirty="0">
                <a:solidFill>
                  <a:srgbClr val="218231"/>
                </a:solidFill>
                <a:effectLst/>
                <a:latin typeface="Futura Medium" panose="020B0602020204020303" pitchFamily="34" charset="-79"/>
                <a:cs typeface="Futura Medium" panose="020B0602020204020303" pitchFamily="34" charset="-79"/>
              </a:rPr>
              <a:t>?</a:t>
            </a:r>
          </a:p>
          <a:p>
            <a:pPr marL="0" indent="0">
              <a:buNone/>
            </a:pPr>
            <a:endParaRPr lang="en-GB" dirty="0">
              <a:solidFill>
                <a:srgbClr val="218231"/>
              </a:solidFill>
              <a:effectLst/>
              <a:latin typeface="Futura Medium" panose="020B0602020204020303" pitchFamily="34" charset="-79"/>
              <a:cs typeface="Futura Medium" panose="020B0602020204020303" pitchFamily="34" charset="-79"/>
            </a:endParaRPr>
          </a:p>
          <a:p>
            <a:pPr marL="0" indent="0">
              <a:buNone/>
            </a:pPr>
            <a:r>
              <a:rPr lang="en-GB" dirty="0">
                <a:solidFill>
                  <a:srgbClr val="218231"/>
                </a:solidFill>
                <a:effectLst/>
                <a:latin typeface="Futura Medium" panose="020B0602020204020303" pitchFamily="34" charset="-79"/>
                <a:cs typeface="Futura Medium" panose="020B0602020204020303" pitchFamily="34" charset="-79"/>
              </a:rPr>
              <a:t>2. Pam </a:t>
            </a:r>
            <a:r>
              <a:rPr lang="en-GB" dirty="0" err="1">
                <a:solidFill>
                  <a:srgbClr val="218231"/>
                </a:solidFill>
                <a:effectLst/>
                <a:latin typeface="Futura Medium" panose="020B0602020204020303" pitchFamily="34" charset="-79"/>
                <a:cs typeface="Futura Medium" panose="020B0602020204020303" pitchFamily="34" charset="-79"/>
              </a:rPr>
              <a:t>mae</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marchnata</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digidol</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targedig</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yn</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cael</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ei</a:t>
            </a:r>
            <a:r>
              <a:rPr lang="en-GB" dirty="0">
                <a:solidFill>
                  <a:srgbClr val="218231"/>
                </a:solidFill>
                <a:effectLst/>
                <a:latin typeface="Futura Medium" panose="020B0602020204020303" pitchFamily="34" charset="-79"/>
                <a:cs typeface="Futura Medium" panose="020B0602020204020303" pitchFamily="34" charset="-79"/>
              </a:rPr>
              <a:t>    </a:t>
            </a:r>
          </a:p>
          <a:p>
            <a:pPr marL="0" indent="0">
              <a:buNone/>
            </a:pP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ystyried</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yn</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arbennig</a:t>
            </a:r>
            <a:r>
              <a:rPr lang="en-GB" dirty="0">
                <a:solidFill>
                  <a:srgbClr val="218231"/>
                </a:solidFill>
                <a:effectLst/>
                <a:latin typeface="Futura Medium" panose="020B0602020204020303" pitchFamily="34" charset="-79"/>
                <a:cs typeface="Futura Medium" panose="020B0602020204020303" pitchFamily="34" charset="-79"/>
              </a:rPr>
              <a:t> o </a:t>
            </a:r>
            <a:r>
              <a:rPr lang="en-GB" dirty="0" err="1">
                <a:solidFill>
                  <a:srgbClr val="218231"/>
                </a:solidFill>
                <a:effectLst/>
                <a:latin typeface="Futura Medium" panose="020B0602020204020303" pitchFamily="34" charset="-79"/>
                <a:cs typeface="Futura Medium" panose="020B0602020204020303" pitchFamily="34" charset="-79"/>
              </a:rPr>
              <a:t>bwysig</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i</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hysbysebwyr</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a’r</a:t>
            </a:r>
            <a:r>
              <a:rPr lang="en-GB" dirty="0">
                <a:solidFill>
                  <a:srgbClr val="218231"/>
                </a:solidFill>
                <a:effectLst/>
                <a:latin typeface="Futura Medium" panose="020B0602020204020303" pitchFamily="34" charset="-79"/>
                <a:cs typeface="Futura Medium" panose="020B0602020204020303" pitchFamily="34" charset="-79"/>
              </a:rPr>
              <a:t>  </a:t>
            </a:r>
          </a:p>
          <a:p>
            <a:pPr marL="0" indent="0">
              <a:buNone/>
            </a:pP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cwmnïau</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maen</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nhw’n</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hyrwyddo</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eu</a:t>
            </a:r>
            <a:r>
              <a:rPr lang="en-GB" dirty="0">
                <a:solidFill>
                  <a:srgbClr val="218231"/>
                </a:solidFill>
                <a:effectLst/>
                <a:latin typeface="Futura Medium" panose="020B0602020204020303" pitchFamily="34" charset="-79"/>
                <a:cs typeface="Futura Medium" panose="020B0602020204020303" pitchFamily="34" charset="-79"/>
              </a:rPr>
              <a:t> </a:t>
            </a:r>
            <a:r>
              <a:rPr lang="en-GB" dirty="0" err="1">
                <a:solidFill>
                  <a:srgbClr val="218231"/>
                </a:solidFill>
                <a:effectLst/>
                <a:latin typeface="Futura Medium" panose="020B0602020204020303" pitchFamily="34" charset="-79"/>
                <a:cs typeface="Futura Medium" panose="020B0602020204020303" pitchFamily="34" charset="-79"/>
              </a:rPr>
              <a:t>nwyddau</a:t>
            </a:r>
            <a:r>
              <a:rPr lang="en-GB" dirty="0">
                <a:solidFill>
                  <a:srgbClr val="218231"/>
                </a:solidFill>
                <a:effectLst/>
                <a:latin typeface="Futura Medium" panose="020B0602020204020303" pitchFamily="34" charset="-79"/>
                <a:cs typeface="Futura Medium" panose="020B0602020204020303" pitchFamily="34" charset="-79"/>
              </a:rPr>
              <a:t>?</a:t>
            </a:r>
          </a:p>
          <a:p>
            <a:pPr marL="0" indent="0">
              <a:buNone/>
            </a:pPr>
            <a:endParaRPr lang="en-GB" dirty="0">
              <a:solidFill>
                <a:srgbClr val="218231"/>
              </a:solidFill>
              <a:effectLst/>
              <a:latin typeface="Futura Medium" panose="020B0602020204020303" pitchFamily="34" charset="-79"/>
              <a:cs typeface="Futura Medium" panose="020B0602020204020303" pitchFamily="34" charset="-79"/>
            </a:endParaRPr>
          </a:p>
        </p:txBody>
      </p:sp>
      <p:sp>
        <p:nvSpPr>
          <p:cNvPr id="11" name="TextBox 10">
            <a:extLst>
              <a:ext uri="{FF2B5EF4-FFF2-40B4-BE49-F238E27FC236}">
                <a16:creationId xmlns:a16="http://schemas.microsoft.com/office/drawing/2014/main" id="{8B608BED-A0A4-EF44-99B8-A23E9390075D}"/>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1687674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FFYRDD O DALU </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2020301"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58700" y="1275532"/>
            <a:ext cx="10895100" cy="1200329"/>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esblygu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ganrifoedd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dal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datblygu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heddiw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Dyma’r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Rectangle 9">
            <a:extLst>
              <a:ext uri="{FF2B5EF4-FFF2-40B4-BE49-F238E27FC236}">
                <a16:creationId xmlns:a16="http://schemas.microsoft.com/office/drawing/2014/main" id="{053CBB0A-0D0D-AE47-A646-4E2FA8E530F7}"/>
              </a:ext>
            </a:extLst>
          </p:cNvPr>
          <p:cNvSpPr/>
          <p:nvPr userDrawn="1"/>
        </p:nvSpPr>
        <p:spPr>
          <a:xfrm>
            <a:off x="3815080" y="3199020"/>
            <a:ext cx="735076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218231"/>
                </a:solidFill>
                <a:effectLst/>
                <a:latin typeface="FUTURA MEDIUM" panose="020B0602020204020303" pitchFamily="34" charset="-79"/>
                <a:ea typeface="+mn-ea"/>
                <a:cs typeface="FUTURA MEDIUM" panose="020B0602020204020303" pitchFamily="34" charset="-79"/>
              </a:rPr>
              <a:t>1. Arian </a:t>
            </a:r>
            <a:r>
              <a:rPr lang="en-GB" sz="2000" b="1" kern="1200" dirty="0" err="1">
                <a:solidFill>
                  <a:srgbClr val="218231"/>
                </a:solidFill>
                <a:effectLst/>
                <a:latin typeface="FUTURA MEDIUM" panose="020B0602020204020303" pitchFamily="34" charset="-79"/>
                <a:ea typeface="+mn-ea"/>
                <a:cs typeface="FUTURA MEDIUM" panose="020B0602020204020303" pitchFamily="34" charset="-79"/>
              </a:rPr>
              <a:t>Parod</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7fed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CC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ymddangosodd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papur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Tsieina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fil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flynyddoedd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dal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parod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heddiw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gyflym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chyfleus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er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bellach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ddulliau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electronig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1026" name="Picture 2" descr="12 Month Sim Contracts #63508 - PNG Images - PNGio">
            <a:extLst>
              <a:ext uri="{FF2B5EF4-FFF2-40B4-BE49-F238E27FC236}">
                <a16:creationId xmlns:a16="http://schemas.microsoft.com/office/drawing/2014/main" id="{824F7571-4824-D943-80BC-EED0C9F379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64826" y="3218927"/>
            <a:ext cx="2250253" cy="146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1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E52A22-A4BE-9F48-8C4B-45C0DDD86214}"/>
              </a:ext>
            </a:extLst>
          </p:cNvPr>
          <p:cNvSpPr/>
          <p:nvPr userDrawn="1"/>
        </p:nvSpPr>
        <p:spPr>
          <a:xfrm>
            <a:off x="524191" y="320456"/>
            <a:ext cx="11143618" cy="6217087"/>
          </a:xfrm>
          <a:prstGeom prst="rect">
            <a:avLst/>
          </a:prstGeom>
        </p:spPr>
        <p:txBody>
          <a:bodyPr wrap="square">
            <a:spAutoFit/>
          </a:bodyPr>
          <a:lstStyle/>
          <a:p>
            <a:r>
              <a:rPr lang="en-GB" sz="2000" b="1" kern="1200" dirty="0">
                <a:solidFill>
                  <a:srgbClr val="218231"/>
                </a:solidFill>
                <a:effectLst/>
                <a:latin typeface="FUTURA MEDIUM" panose="020B0602020204020303" pitchFamily="34" charset="-79"/>
                <a:ea typeface="+mn-ea"/>
                <a:cs typeface="FUTURA MEDIUM" panose="020B0602020204020303" pitchFamily="34" charset="-79"/>
              </a:rPr>
              <a:t>2. </a:t>
            </a:r>
            <a:r>
              <a:rPr lang="en-GB" sz="2000" b="1" kern="1200" dirty="0" err="1">
                <a:solidFill>
                  <a:srgbClr val="218231"/>
                </a:solidFill>
                <a:effectLst/>
                <a:latin typeface="FUTURA MEDIUM" panose="020B0602020204020303" pitchFamily="34" charset="-79"/>
                <a:ea typeface="+mn-ea"/>
                <a:cs typeface="FUTURA MEDIUM" panose="020B0602020204020303" pitchFamily="34" charset="-79"/>
              </a:rPr>
              <a:t>Cardiau</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Ers iddynt ymddangos gyntaf yn y 1950au, mae nifer y cardiau plastig y gellir eu defnyddio i gael at arian wedi cynyddu’n gyflym. Pan fydd pobl eisiau arian parod y dyddiau hyn, maen nhw’n aml yn defnyddio cerdyn mewn peiriant ATM neu beiriant arian i godi arian. Mae defnyddio cerdyn yn ffordd boblogaidd o wario, er bod y ddau fath mwyaf cyffredin o gerdyn yn gallu cael eu drysu’n rhwydd (ac mae’n bwysig peidio â gwneud hynny):</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b="1" kern="1200" dirty="0">
                <a:solidFill>
                  <a:srgbClr val="00303C"/>
                </a:solidFill>
                <a:effectLst/>
                <a:latin typeface="Futura Medium" panose="020B0602020204020303" pitchFamily="34" charset="-79"/>
                <a:ea typeface="+mn-ea"/>
                <a:cs typeface="Futura Medium" panose="020B0602020204020303" pitchFamily="34" charset="-79"/>
              </a:rPr>
              <a:t>Cerdyn debyd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 Pan fyddwch yn gwneud taliad neu’n codi arian gyda cherdyn debyd, mae’r arian yn cael ei dynnu’n syth o’ch cyfrif banc yn electronig os oes gennych yr arian i’w wario. Ni allwch fenthyca arian ar gerdyn debyd.</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b="1" kern="1200" dirty="0">
                <a:solidFill>
                  <a:srgbClr val="00303C"/>
                </a:solidFill>
                <a:effectLst/>
                <a:latin typeface="Futura Medium" panose="020B0602020204020303" pitchFamily="34" charset="-79"/>
                <a:ea typeface="+mn-ea"/>
                <a:cs typeface="Futura Medium" panose="020B0602020204020303" pitchFamily="34" charset="-79"/>
              </a:rPr>
              <a:t>Cerdyn credyd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 Mae cardiau credyd, sydd ar gael i bobl 18 oed a hŷn, yn caniatáu i chi fenthyca arian hyd at derfyn penodol. Pan fyddwch yn prynu rhywbeth gyda cherdyn credyd, mae’r swm rydych yn ei wario yn cael ei ychwanegu at y cyfanswm a fenthycwyd. (Mae llawer mwy o wybodaeth am gardiau credyd yn y bennod ‘Benthyca’.)</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Un o fanteision defnyddio cerdyn credyd yw ei fod yn rhoi mwy o amddiffyniad i chi os bydd rhywbeth yn mynd o’i le – er enghraifft, os yw’r busnes y prynoch y nwyddau neu’r gwasanaethau ganddo yn mynd yn fethdal, neu os nad yw’ch archeb yn cael ei danfon. Os bydd hyn yn digwydd, byddai gennych hawl i gael ad-daliad, ond dim ond os oedd yr eitem neu’r gwasanaeth a brynoch wedi costio rhwng £100 a £30,000. Nid yw’r amddiffyniad hwn yn berthnasol i gardiau debyd.</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TextBox 9">
            <a:extLst>
              <a:ext uri="{FF2B5EF4-FFF2-40B4-BE49-F238E27FC236}">
                <a16:creationId xmlns:a16="http://schemas.microsoft.com/office/drawing/2014/main" id="{A2EC0014-E81D-8342-A246-C3FC32457732}"/>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spTree>
    <p:extLst>
      <p:ext uri="{BB962C8B-B14F-4D97-AF65-F5344CB8AC3E}">
        <p14:creationId xmlns:p14="http://schemas.microsoft.com/office/powerpoint/2010/main" val="264436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1E5D7E2-E8F7-0C4C-98C2-5174F46D5127}"/>
              </a:ext>
            </a:extLst>
          </p:cNvPr>
          <p:cNvSpPr/>
          <p:nvPr userDrawn="1"/>
        </p:nvSpPr>
        <p:spPr>
          <a:xfrm>
            <a:off x="1298570" y="1027497"/>
            <a:ext cx="4575756" cy="423538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E89E84-817B-1743-8978-1453A8E29180}"/>
              </a:ext>
            </a:extLst>
          </p:cNvPr>
          <p:cNvSpPr/>
          <p:nvPr userDrawn="1"/>
        </p:nvSpPr>
        <p:spPr>
          <a:xfrm>
            <a:off x="2248607" y="140945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 </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DEFF61D7-EA92-5E46-AA19-48526940C72C}"/>
              </a:ext>
            </a:extLst>
          </p:cNvPr>
          <p:cNvSpPr/>
          <p:nvPr userDrawn="1"/>
        </p:nvSpPr>
        <p:spPr>
          <a:xfrm>
            <a:off x="1629790" y="2105340"/>
            <a:ext cx="4030718" cy="2585323"/>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datblygiad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arwyddocaol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diweddaraf</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ran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cardiau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plastig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yw</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taliadau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digyffwrdd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cyflymu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unrhyw</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drafodyn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symbol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canlynol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dangos</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bod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opsiwn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dalu’n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ddigyffwrdd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 ac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arfer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i’w</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weld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beiriant</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neu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ddarllenydd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cerdyn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13" name="Straight Connector 12">
            <a:extLst>
              <a:ext uri="{FF2B5EF4-FFF2-40B4-BE49-F238E27FC236}">
                <a16:creationId xmlns:a16="http://schemas.microsoft.com/office/drawing/2014/main" id="{DFC9B7E8-002E-1144-8530-9E77B640B227}"/>
              </a:ext>
            </a:extLst>
          </p:cNvPr>
          <p:cNvCxnSpPr>
            <a:cxnSpLocks/>
          </p:cNvCxnSpPr>
          <p:nvPr userDrawn="1"/>
        </p:nvCxnSpPr>
        <p:spPr>
          <a:xfrm>
            <a:off x="1730897" y="2027793"/>
            <a:ext cx="3809190"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771DE239-72DC-7C4C-B671-9195E6147D3E}"/>
              </a:ext>
            </a:extLst>
          </p:cNvPr>
          <p:cNvPicPr/>
          <p:nvPr userDrawn="1"/>
        </p:nvPicPr>
        <p:blipFill>
          <a:blip r:embed="rId2"/>
          <a:stretch>
            <a:fillRect/>
          </a:stretch>
        </p:blipFill>
        <p:spPr>
          <a:xfrm>
            <a:off x="1664475" y="1323015"/>
            <a:ext cx="789700" cy="608727"/>
          </a:xfrm>
          <a:prstGeom prst="rect">
            <a:avLst/>
          </a:prstGeom>
        </p:spPr>
      </p:pic>
      <p:pic>
        <p:nvPicPr>
          <p:cNvPr id="2" name="Picture 1">
            <a:extLst>
              <a:ext uri="{FF2B5EF4-FFF2-40B4-BE49-F238E27FC236}">
                <a16:creationId xmlns:a16="http://schemas.microsoft.com/office/drawing/2014/main" id="{EFAD093E-0D7C-234C-A3B8-CA9BF4CE0099}"/>
              </a:ext>
            </a:extLst>
          </p:cNvPr>
          <p:cNvPicPr>
            <a:picLocks noChangeAspect="1"/>
          </p:cNvPicPr>
          <p:nvPr userDrawn="1"/>
        </p:nvPicPr>
        <p:blipFill>
          <a:blip r:embed="rId3"/>
          <a:stretch>
            <a:fillRect/>
          </a:stretch>
        </p:blipFill>
        <p:spPr>
          <a:xfrm>
            <a:off x="5044787" y="4212259"/>
            <a:ext cx="495300" cy="723900"/>
          </a:xfrm>
          <a:prstGeom prst="rect">
            <a:avLst/>
          </a:prstGeom>
        </p:spPr>
      </p:pic>
      <p:sp>
        <p:nvSpPr>
          <p:cNvPr id="15" name="Rounded Rectangle 14">
            <a:extLst>
              <a:ext uri="{FF2B5EF4-FFF2-40B4-BE49-F238E27FC236}">
                <a16:creationId xmlns:a16="http://schemas.microsoft.com/office/drawing/2014/main" id="{EB7CC16D-4A23-1543-B74E-484302A74DB8}"/>
              </a:ext>
            </a:extLst>
          </p:cNvPr>
          <p:cNvSpPr/>
          <p:nvPr userDrawn="1"/>
        </p:nvSpPr>
        <p:spPr>
          <a:xfrm>
            <a:off x="6106160" y="1027496"/>
            <a:ext cx="4824248" cy="4235383"/>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7037979" y="139018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6450199" y="2099654"/>
            <a:ext cx="4175852" cy="2862322"/>
          </a:xfrm>
          <a:prstGeom prst="rect">
            <a:avLst/>
          </a:prstGeom>
        </p:spPr>
        <p:txBody>
          <a:bodyPr wrap="square">
            <a:spAutoFit/>
          </a:bodyPr>
          <a:lstStyle/>
          <a:p>
            <a:r>
              <a:rPr lang="en-GB" sz="1800" kern="1200" dirty="0" err="1">
                <a:solidFill>
                  <a:schemeClr val="bg1"/>
                </a:solidFill>
                <a:effectLst/>
                <a:latin typeface="Futura Medium" panose="020B0602020204020303" pitchFamily="34" charset="-79"/>
                <a:ea typeface="+mn-ea"/>
                <a:cs typeface="Futura Medium" panose="020B0602020204020303" pitchFamily="34" charset="-79"/>
              </a:rPr>
              <a:t>Cyflwynwyd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cardiau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digyffwrdd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gyntaf</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2007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terfyn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drafodion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£10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fesul</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defnydd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2015,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cynyddwyd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£30, ac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2020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cafodd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gynyddu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unwaith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eto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£45.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2021,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cynyddwyd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terfyn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£100.</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Beth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yw</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barn am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gynyddu’r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terfyn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gyfer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taliadau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digyffwrdd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6499949" y="2034685"/>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4"/>
          <a:stretch>
            <a:fillRect/>
          </a:stretch>
        </p:blipFill>
        <p:spPr>
          <a:xfrm>
            <a:off x="6428379" y="1310535"/>
            <a:ext cx="812288" cy="643061"/>
          </a:xfrm>
          <a:prstGeom prst="rect">
            <a:avLst/>
          </a:prstGeom>
        </p:spPr>
      </p:pic>
      <p:sp>
        <p:nvSpPr>
          <p:cNvPr id="21" name="TextBox 20">
            <a:extLst>
              <a:ext uri="{FF2B5EF4-FFF2-40B4-BE49-F238E27FC236}">
                <a16:creationId xmlns:a16="http://schemas.microsoft.com/office/drawing/2014/main" id="{45470009-1FBF-4A45-889E-4DB7901A3679}"/>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spTree>
    <p:extLst>
      <p:ext uri="{BB962C8B-B14F-4D97-AF65-F5344CB8AC3E}">
        <p14:creationId xmlns:p14="http://schemas.microsoft.com/office/powerpoint/2010/main" val="3253270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E52A22-A4BE-9F48-8C4B-45C0DDD86214}"/>
              </a:ext>
            </a:extLst>
          </p:cNvPr>
          <p:cNvSpPr/>
          <p:nvPr userDrawn="1"/>
        </p:nvSpPr>
        <p:spPr>
          <a:xfrm>
            <a:off x="524190" y="303372"/>
            <a:ext cx="11271569" cy="6217087"/>
          </a:xfrm>
          <a:prstGeom prst="rect">
            <a:avLst/>
          </a:prstGeom>
        </p:spPr>
        <p:txBody>
          <a:bodyPr wrap="square">
            <a:spAutoFit/>
          </a:bodyPr>
          <a:lstStyle/>
          <a:p>
            <a:r>
              <a:rPr lang="en-GB" sz="2000" b="1" kern="1200" dirty="0">
                <a:solidFill>
                  <a:srgbClr val="218231"/>
                </a:solidFill>
                <a:effectLst/>
                <a:latin typeface="FUTURA MEDIUM" panose="020B0602020204020303" pitchFamily="34" charset="-79"/>
                <a:ea typeface="+mn-ea"/>
                <a:cs typeface="FUTURA MEDIUM" panose="020B0602020204020303" pitchFamily="34" charset="-79"/>
              </a:rPr>
              <a:t>3. </a:t>
            </a:r>
            <a:r>
              <a:rPr lang="en-GB" sz="2000" b="1" kern="1200" dirty="0" err="1">
                <a:solidFill>
                  <a:srgbClr val="218231"/>
                </a:solidFill>
                <a:effectLst/>
                <a:latin typeface="FUTURA MEDIUM" panose="020B0602020204020303" pitchFamily="34" charset="-79"/>
                <a:ea typeface="+mn-ea"/>
                <a:cs typeface="FUTURA MEDIUM" panose="020B0602020204020303" pitchFamily="34" charset="-79"/>
              </a:rPr>
              <a:t>Taliadau</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218231"/>
                </a:solidFill>
                <a:effectLst/>
                <a:latin typeface="FUTURA MEDIUM" panose="020B0602020204020303" pitchFamily="34" charset="-79"/>
                <a:ea typeface="+mn-ea"/>
                <a:cs typeface="FUTURA MEDIUM" panose="020B0602020204020303" pitchFamily="34" charset="-79"/>
              </a:rPr>
              <a:t>trwy</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218231"/>
                </a:solidFill>
                <a:effectLst/>
                <a:latin typeface="FUTURA MEDIUM" panose="020B0602020204020303" pitchFamily="34" charset="-79"/>
                <a:ea typeface="+mn-ea"/>
                <a:cs typeface="FUTURA MEDIUM" panose="020B0602020204020303" pitchFamily="34" charset="-79"/>
              </a:rPr>
              <a:t>fanc</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opsiynau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ogystal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cerdyn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Trosglwyddiad</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electronig</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Archeb</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sefydlog</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sefydlog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rheolaidd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awtomatig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cyfarwyddo’ch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unigolyn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gwmni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cyfrifoldeb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manylion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dyddiad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Debyd</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uniongyrchol</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Cyfarwyddyd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ryddhau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biliau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awtomatig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cwmni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bilio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uniongyrchol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gofynnir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amdano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cwmnïau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cwmnïau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thrydan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gostyngiad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dull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Siec</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sieciau’n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sieciau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papur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rai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dulliau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eang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hystyried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ddiogel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risgiau’n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gysylltiedig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ofalu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peidio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camgymeriad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ysgrifennu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siec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drefnu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archeb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sefydlog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gwiriwch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manylion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ofalus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TextBox 9">
            <a:extLst>
              <a:ext uri="{FF2B5EF4-FFF2-40B4-BE49-F238E27FC236}">
                <a16:creationId xmlns:a16="http://schemas.microsoft.com/office/drawing/2014/main" id="{EB6187C3-9D79-8D40-BB62-60DEEE7A1270}"/>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spTree>
    <p:extLst>
      <p:ext uri="{BB962C8B-B14F-4D97-AF65-F5344CB8AC3E}">
        <p14:creationId xmlns:p14="http://schemas.microsoft.com/office/powerpoint/2010/main" val="807654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E52A22-A4BE-9F48-8C4B-45C0DDD86214}"/>
              </a:ext>
            </a:extLst>
          </p:cNvPr>
          <p:cNvSpPr/>
          <p:nvPr userDrawn="1"/>
        </p:nvSpPr>
        <p:spPr>
          <a:xfrm>
            <a:off x="448770" y="425210"/>
            <a:ext cx="11294460" cy="5386090"/>
          </a:xfrm>
          <a:prstGeom prst="rect">
            <a:avLst/>
          </a:prstGeom>
        </p:spPr>
        <p:txBody>
          <a:bodyPr wrap="square">
            <a:spAutoFit/>
          </a:bodyPr>
          <a:lstStyle/>
          <a:p>
            <a:r>
              <a:rPr lang="en-GB" sz="2000" b="1" kern="1200" dirty="0">
                <a:solidFill>
                  <a:srgbClr val="218231"/>
                </a:solidFill>
                <a:effectLst/>
                <a:latin typeface="FUTURA MEDIUM" panose="020B0602020204020303" pitchFamily="34" charset="-79"/>
                <a:ea typeface="+mn-ea"/>
                <a:cs typeface="FUTURA MEDIUM" panose="020B0602020204020303" pitchFamily="34" charset="-79"/>
              </a:rPr>
              <a:t>4. </a:t>
            </a:r>
            <a:r>
              <a:rPr lang="en-GB" sz="2000" b="1" kern="1200" dirty="0" err="1">
                <a:solidFill>
                  <a:srgbClr val="218231"/>
                </a:solidFill>
                <a:effectLst/>
                <a:latin typeface="FUTURA MEDIUM" panose="020B0602020204020303" pitchFamily="34" charset="-79"/>
                <a:ea typeface="+mn-ea"/>
                <a:cs typeface="FUTURA MEDIUM" panose="020B0602020204020303" pitchFamily="34" charset="-79"/>
              </a:rPr>
              <a:t>Digidol</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a:t>
            </a:r>
            <a:r>
              <a:rPr lang="en-GB" sz="20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twf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technoleg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arwain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datblygedig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gynnwys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PayPal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system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electronig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caniatáu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diogel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unigolyn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Apiau</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ffôn</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symudol</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banciau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Deyrnas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apiau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caniatáu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drosglwyddo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rhwng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fusnesau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Symudol</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digyffwrdd</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caniatáu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digyffwrdd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ffôn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Waledi</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digidol</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apiau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caniatáu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storio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manylion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gardiau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chwsmer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ffôn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ddull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Taliadau</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biometrig</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caniatáu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technoleg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sganio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systemau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adnabod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wyneb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PayPoint</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Payzone</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caniatáu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biliau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cartref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trydan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ffôn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symudol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siop</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fanwerthu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TextBox 9">
            <a:extLst>
              <a:ext uri="{FF2B5EF4-FFF2-40B4-BE49-F238E27FC236}">
                <a16:creationId xmlns:a16="http://schemas.microsoft.com/office/drawing/2014/main" id="{8BF394CE-0A14-CE4A-96A9-97BEDDA129FA}"/>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spTree>
    <p:extLst>
      <p:ext uri="{BB962C8B-B14F-4D97-AF65-F5344CB8AC3E}">
        <p14:creationId xmlns:p14="http://schemas.microsoft.com/office/powerpoint/2010/main" val="135487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E52A22-A4BE-9F48-8C4B-45C0DDD86214}"/>
              </a:ext>
            </a:extLst>
          </p:cNvPr>
          <p:cNvSpPr/>
          <p:nvPr userDrawn="1"/>
        </p:nvSpPr>
        <p:spPr>
          <a:xfrm>
            <a:off x="571054" y="577911"/>
            <a:ext cx="10908641"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digidol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gyfleus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gellir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le,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cerdyn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cardiau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hystyried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digidol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terfyn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pryderon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diogelwch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bynnag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dewiswch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cynhyrchion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dull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diogel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dibynadwy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gardiau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manylion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ddiogel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rhagor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wybodaeth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Diogelwch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thwyll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TextBox 9">
            <a:extLst>
              <a:ext uri="{FF2B5EF4-FFF2-40B4-BE49-F238E27FC236}">
                <a16:creationId xmlns:a16="http://schemas.microsoft.com/office/drawing/2014/main" id="{CCA2CC9C-2BAE-2B44-92F7-1F4C69A908AF}"/>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spTree>
    <p:extLst>
      <p:ext uri="{BB962C8B-B14F-4D97-AF65-F5344CB8AC3E}">
        <p14:creationId xmlns:p14="http://schemas.microsoft.com/office/powerpoint/2010/main" val="95112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707886"/>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CYNNWYS</a:t>
            </a:r>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5198164" y="6289627"/>
            <a:ext cx="7316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CYNNWYS</a:t>
            </a:r>
          </a:p>
        </p:txBody>
      </p:sp>
      <p:sp>
        <p:nvSpPr>
          <p:cNvPr id="16" name="TextBox 15">
            <a:extLst>
              <a:ext uri="{FF2B5EF4-FFF2-40B4-BE49-F238E27FC236}">
                <a16:creationId xmlns:a16="http://schemas.microsoft.com/office/drawing/2014/main" id="{D10B7631-D817-D543-9652-26A0758E123D}"/>
              </a:ext>
            </a:extLst>
          </p:cNvPr>
          <p:cNvSpPr txBox="1"/>
          <p:nvPr userDrawn="1"/>
        </p:nvSpPr>
        <p:spPr>
          <a:xfrm>
            <a:off x="487017" y="1232452"/>
            <a:ext cx="6351104" cy="3539430"/>
          </a:xfrm>
          <a:prstGeom prst="rect">
            <a:avLst/>
          </a:prstGeom>
          <a:noFill/>
        </p:spPr>
        <p:txBody>
          <a:bodyPr wrap="square" rtlCol="0">
            <a:spAutoFit/>
          </a:bodyPr>
          <a:lstStyle/>
          <a:p>
            <a:r>
              <a:rPr lang="en-US" sz="3200" dirty="0" err="1">
                <a:solidFill>
                  <a:srgbClr val="00303C"/>
                </a:solidFill>
                <a:latin typeface="Futura Medium" panose="020B0602020204020303" pitchFamily="34" charset="-79"/>
                <a:cs typeface="Futura Medium" panose="020B0602020204020303" pitchFamily="34" charset="-79"/>
                <a:hlinkClick r:id="rId2" action="ppaction://hlinksldjump"/>
              </a:rPr>
              <a:t>Gwario</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err="1">
                <a:solidFill>
                  <a:srgbClr val="00303C"/>
                </a:solidFill>
                <a:latin typeface="Futura Medium" panose="020B0602020204020303" pitchFamily="34" charset="-79"/>
                <a:cs typeface="Futura Medium" panose="020B0602020204020303" pitchFamily="34" charset="-79"/>
                <a:hlinkClick r:id="rId3" action="ppaction://hlinksldjump"/>
              </a:rPr>
              <a:t>Ffyrdd</a:t>
            </a:r>
            <a:r>
              <a:rPr lang="en-US" sz="3200" dirty="0">
                <a:solidFill>
                  <a:srgbClr val="00303C"/>
                </a:solidFill>
                <a:latin typeface="Futura Medium" panose="020B0602020204020303" pitchFamily="34" charset="-79"/>
                <a:cs typeface="Futura Medium" panose="020B0602020204020303" pitchFamily="34" charset="-79"/>
                <a:hlinkClick r:id="rId3" action="ppaction://hlinksldjump"/>
              </a:rPr>
              <a:t> o </a:t>
            </a:r>
            <a:r>
              <a:rPr lang="en-US" sz="3200" dirty="0" err="1">
                <a:solidFill>
                  <a:srgbClr val="00303C"/>
                </a:solidFill>
                <a:latin typeface="Futura Medium" panose="020B0602020204020303" pitchFamily="34" charset="-79"/>
                <a:cs typeface="Futura Medium" panose="020B0602020204020303" pitchFamily="34" charset="-79"/>
                <a:hlinkClick r:id="rId3" action="ppaction://hlinksldjump"/>
              </a:rPr>
              <a:t>dalu</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err="1">
                <a:solidFill>
                  <a:srgbClr val="00303C"/>
                </a:solidFill>
                <a:latin typeface="Futura Medium" panose="020B0602020204020303" pitchFamily="34" charset="-79"/>
                <a:cs typeface="Futura Medium" panose="020B0602020204020303" pitchFamily="34" charset="-79"/>
                <a:hlinkClick r:id="rId4" action="ppaction://hlinksldjump"/>
              </a:rPr>
              <a:t>Cyllidebu</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err="1">
                <a:solidFill>
                  <a:srgbClr val="00303C"/>
                </a:solidFill>
                <a:latin typeface="Futura Medium" panose="020B0602020204020303" pitchFamily="34" charset="-79"/>
                <a:cs typeface="Futura Medium" panose="020B0602020204020303" pitchFamily="34" charset="-79"/>
                <a:hlinkClick r:id="rId5" action="ppaction://hlinksldjump"/>
              </a:rPr>
              <a:t>Gwerth</a:t>
            </a:r>
            <a:r>
              <a:rPr lang="en-US" sz="3200" dirty="0">
                <a:solidFill>
                  <a:srgbClr val="00303C"/>
                </a:solidFill>
                <a:latin typeface="Futura Medium" panose="020B0602020204020303" pitchFamily="34" charset="-79"/>
                <a:cs typeface="Futura Medium" panose="020B0602020204020303" pitchFamily="34" charset="-79"/>
                <a:hlinkClick r:id="rId5" action="ppaction://hlinksldjump"/>
              </a:rPr>
              <a:t> am </a:t>
            </a:r>
            <a:r>
              <a:rPr lang="en-US" sz="3200" dirty="0" err="1">
                <a:solidFill>
                  <a:srgbClr val="00303C"/>
                </a:solidFill>
                <a:latin typeface="Futura Medium" panose="020B0602020204020303" pitchFamily="34" charset="-79"/>
                <a:cs typeface="Futura Medium" panose="020B0602020204020303" pitchFamily="34" charset="-79"/>
                <a:hlinkClick r:id="rId5" action="ppaction://hlinksldjump"/>
              </a:rPr>
              <a:t>arian</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err="1">
                <a:solidFill>
                  <a:srgbClr val="00303C"/>
                </a:solidFill>
                <a:latin typeface="Futura Medium" panose="020B0602020204020303" pitchFamily="34" charset="-79"/>
                <a:cs typeface="Futura Medium" panose="020B0602020204020303" pitchFamily="34" charset="-79"/>
                <a:hlinkClick r:id="rId6" action="ppaction://hlinksldjump"/>
              </a:rPr>
              <a:t>Gwybod</a:t>
            </a:r>
            <a:r>
              <a:rPr lang="en-US" sz="3200" dirty="0">
                <a:solidFill>
                  <a:srgbClr val="00303C"/>
                </a:solidFill>
                <a:latin typeface="Futura Medium" panose="020B0602020204020303" pitchFamily="34" charset="-79"/>
                <a:cs typeface="Futura Medium" panose="020B0602020204020303" pitchFamily="34" charset="-79"/>
                <a:hlinkClick r:id="rId6" action="ppaction://hlinksldjump"/>
              </a:rPr>
              <a:t> </a:t>
            </a:r>
            <a:r>
              <a:rPr lang="en-US" sz="3200" dirty="0" err="1">
                <a:solidFill>
                  <a:srgbClr val="00303C"/>
                </a:solidFill>
                <a:latin typeface="Futura Medium" panose="020B0602020204020303" pitchFamily="34" charset="-79"/>
                <a:cs typeface="Futura Medium" panose="020B0602020204020303" pitchFamily="34" charset="-79"/>
                <a:hlinkClick r:id="rId6" action="ppaction://hlinksldjump"/>
              </a:rPr>
              <a:t>eich</a:t>
            </a:r>
            <a:r>
              <a:rPr lang="en-US" sz="3200" dirty="0">
                <a:solidFill>
                  <a:srgbClr val="00303C"/>
                </a:solidFill>
                <a:latin typeface="Futura Medium" panose="020B0602020204020303" pitchFamily="34" charset="-79"/>
                <a:cs typeface="Futura Medium" panose="020B0602020204020303" pitchFamily="34" charset="-79"/>
                <a:hlinkClick r:id="rId6" action="ppaction://hlinksldjump"/>
              </a:rPr>
              <a:t> </a:t>
            </a:r>
            <a:r>
              <a:rPr lang="en-US" sz="3200" dirty="0" err="1">
                <a:solidFill>
                  <a:srgbClr val="00303C"/>
                </a:solidFill>
                <a:latin typeface="Futura Medium" panose="020B0602020204020303" pitchFamily="34" charset="-79"/>
                <a:cs typeface="Futura Medium" panose="020B0602020204020303" pitchFamily="34" charset="-79"/>
                <a:hlinkClick r:id="rId6" action="ppaction://hlinksldjump"/>
              </a:rPr>
              <a:t>hawliau</a:t>
            </a:r>
            <a:endParaRPr lang="en-US" sz="3200" dirty="0">
              <a:solidFill>
                <a:srgbClr val="00303C"/>
              </a:solidFill>
              <a:latin typeface="Futura Medium" panose="020B0602020204020303" pitchFamily="34" charset="-79"/>
              <a:cs typeface="Futura Medium" panose="020B0602020204020303" pitchFamily="34"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Beth </a:t>
            </a:r>
            <a:r>
              <a:rPr lang="en-US" sz="3200" dirty="0" err="1">
                <a:solidFill>
                  <a:srgbClr val="00303C"/>
                </a:solidFill>
                <a:latin typeface="Futura Medium" panose="020B0602020204020303" pitchFamily="34" charset="-79"/>
                <a:cs typeface="Futura Medium" panose="020B0602020204020303" pitchFamily="34" charset="-79"/>
                <a:hlinkClick r:id="rId7" action="ppaction://hlinksldjump"/>
              </a:rPr>
              <a:t>ydych</a:t>
            </a:r>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 chi </a:t>
            </a:r>
            <a:r>
              <a:rPr lang="en-US" sz="3200" dirty="0" err="1">
                <a:solidFill>
                  <a:srgbClr val="00303C"/>
                </a:solidFill>
                <a:latin typeface="Futura Medium" panose="020B0602020204020303" pitchFamily="34" charset="-79"/>
                <a:cs typeface="Futura Medium" panose="020B0602020204020303" pitchFamily="34" charset="-79"/>
                <a:hlinkClick r:id="rId7" action="ppaction://hlinksldjump"/>
              </a:rPr>
              <a:t>wedi’I</a:t>
            </a:r>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 </a:t>
            </a:r>
            <a:r>
              <a:rPr lang="en-US" sz="3200" dirty="0" err="1">
                <a:solidFill>
                  <a:srgbClr val="00303C"/>
                </a:solidFill>
                <a:latin typeface="Futura Medium" panose="020B0602020204020303" pitchFamily="34" charset="-79"/>
                <a:cs typeface="Futura Medium" panose="020B0602020204020303" pitchFamily="34" charset="-79"/>
                <a:hlinkClick r:id="rId7" action="ppaction://hlinksldjump"/>
              </a:rPr>
              <a:t>ddysgu</a:t>
            </a:r>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 </a:t>
            </a:r>
            <a:r>
              <a:rPr lang="en-US" sz="3200" dirty="0" err="1">
                <a:solidFill>
                  <a:srgbClr val="00303C"/>
                </a:solidFill>
                <a:latin typeface="Futura Medium" panose="020B0602020204020303" pitchFamily="34" charset="-79"/>
                <a:cs typeface="Futura Medium" panose="020B0602020204020303" pitchFamily="34" charset="-79"/>
                <a:hlinkClick r:id="rId8" action="ppaction://hlinksldjump"/>
              </a:rPr>
              <a:t>Datablygu’ch</a:t>
            </a:r>
            <a:r>
              <a:rPr lang="en-US" sz="3200" dirty="0">
                <a:solidFill>
                  <a:srgbClr val="00303C"/>
                </a:solidFill>
                <a:latin typeface="Futura Medium" panose="020B0602020204020303" pitchFamily="34" charset="-79"/>
                <a:cs typeface="Futura Medium" panose="020B0602020204020303" pitchFamily="34" charset="-79"/>
                <a:hlinkClick r:id="rId8" action="ppaction://hlinksldjump"/>
              </a:rPr>
              <a:t> </a:t>
            </a:r>
            <a:r>
              <a:rPr lang="en-US" sz="3200" dirty="0" err="1">
                <a:solidFill>
                  <a:srgbClr val="00303C"/>
                </a:solidFill>
                <a:latin typeface="Futura Medium" panose="020B0602020204020303" pitchFamily="34" charset="-79"/>
                <a:cs typeface="Futura Medium" panose="020B0602020204020303" pitchFamily="34" charset="-79"/>
                <a:hlinkClick r:id="rId8" action="ppaction://hlinksldjump"/>
              </a:rPr>
              <a:t>gwybodaeth</a:t>
            </a:r>
            <a:endParaRPr lang="en-US" sz="3200" dirty="0">
              <a:solidFill>
                <a:srgbClr val="00303C"/>
              </a:solidFill>
              <a:latin typeface="Futura Medium" panose="020B0602020204020303" pitchFamily="34" charset="-79"/>
              <a:cs typeface="Futura Medium" panose="020B0602020204020303" pitchFamily="34" charset="-79"/>
            </a:endParaRPr>
          </a:p>
        </p:txBody>
      </p:sp>
      <p:sp>
        <p:nvSpPr>
          <p:cNvPr id="12" name="TextBox 11">
            <a:extLst>
              <a:ext uri="{FF2B5EF4-FFF2-40B4-BE49-F238E27FC236}">
                <a16:creationId xmlns:a16="http://schemas.microsoft.com/office/drawing/2014/main" id="{3D5761EE-06A4-774B-992F-C10D1AC73144}"/>
              </a:ext>
            </a:extLst>
          </p:cNvPr>
          <p:cNvSpPr txBox="1"/>
          <p:nvPr userDrawn="1"/>
        </p:nvSpPr>
        <p:spPr>
          <a:xfrm>
            <a:off x="-4418549" y="6259810"/>
            <a:ext cx="100397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DATBLYGU’CH GWYBODAETH</a:t>
            </a: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1E5D7E2-E8F7-0C4C-98C2-5174F46D5127}"/>
              </a:ext>
            </a:extLst>
          </p:cNvPr>
          <p:cNvSpPr/>
          <p:nvPr userDrawn="1"/>
        </p:nvSpPr>
        <p:spPr>
          <a:xfrm>
            <a:off x="536570" y="641417"/>
            <a:ext cx="6646550" cy="481450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E89E84-817B-1743-8978-1453A8E29180}"/>
              </a:ext>
            </a:extLst>
          </p:cNvPr>
          <p:cNvSpPr/>
          <p:nvPr userDrawn="1"/>
        </p:nvSpPr>
        <p:spPr>
          <a:xfrm>
            <a:off x="1486607" y="102337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DEFF61D7-EA92-5E46-AA19-48526940C72C}"/>
              </a:ext>
            </a:extLst>
          </p:cNvPr>
          <p:cNvSpPr/>
          <p:nvPr userDrawn="1"/>
        </p:nvSpPr>
        <p:spPr>
          <a:xfrm>
            <a:off x="867790" y="1719260"/>
            <a:ext cx="6086044" cy="341632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Mae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rhai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eitemau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diddorol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wedi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defnyddio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gorffennol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cregyn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buchod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cerrig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blancedi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 reis.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Cefnwyd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gynlluniau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gwared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â</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sieciau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erbyn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mis Hydref 2018 pan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ddangoswyd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bod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mwy</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na</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£500m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drafodion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dal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gwneud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ddefnyddio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sieciau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bob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blwyddyn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Rhagwelir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taliadau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symudol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draws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byd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ddefnyddio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cymwysiadau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PayPal, Samsung Pay, Apple Pay,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AliPay</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 WeChat Pay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ail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ddull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talu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mwyaf</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cyffredin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ôl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cardiau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debyd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erbyn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2022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ffynhonnell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adroddiad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Worldpay).</a:t>
            </a:r>
          </a:p>
        </p:txBody>
      </p:sp>
      <p:cxnSp>
        <p:nvCxnSpPr>
          <p:cNvPr id="13" name="Straight Connector 12">
            <a:extLst>
              <a:ext uri="{FF2B5EF4-FFF2-40B4-BE49-F238E27FC236}">
                <a16:creationId xmlns:a16="http://schemas.microsoft.com/office/drawing/2014/main" id="{DFC9B7E8-002E-1144-8530-9E77B640B227}"/>
              </a:ext>
            </a:extLst>
          </p:cNvPr>
          <p:cNvCxnSpPr>
            <a:cxnSpLocks/>
          </p:cNvCxnSpPr>
          <p:nvPr userDrawn="1"/>
        </p:nvCxnSpPr>
        <p:spPr>
          <a:xfrm>
            <a:off x="968897" y="1641713"/>
            <a:ext cx="3851581"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771DE239-72DC-7C4C-B671-9195E6147D3E}"/>
              </a:ext>
            </a:extLst>
          </p:cNvPr>
          <p:cNvPicPr/>
          <p:nvPr userDrawn="1"/>
        </p:nvPicPr>
        <p:blipFill>
          <a:blip r:embed="rId2"/>
          <a:stretch>
            <a:fillRect/>
          </a:stretch>
        </p:blipFill>
        <p:spPr>
          <a:xfrm>
            <a:off x="902475" y="936935"/>
            <a:ext cx="789700" cy="608727"/>
          </a:xfrm>
          <a:prstGeom prst="rect">
            <a:avLst/>
          </a:prstGeom>
        </p:spPr>
      </p:pic>
      <p:sp>
        <p:nvSpPr>
          <p:cNvPr id="15" name="Rounded Rectangle 14">
            <a:extLst>
              <a:ext uri="{FF2B5EF4-FFF2-40B4-BE49-F238E27FC236}">
                <a16:creationId xmlns:a16="http://schemas.microsoft.com/office/drawing/2014/main" id="{EB7CC16D-4A23-1543-B74E-484302A74DB8}"/>
              </a:ext>
            </a:extLst>
          </p:cNvPr>
          <p:cNvSpPr/>
          <p:nvPr userDrawn="1"/>
        </p:nvSpPr>
        <p:spPr>
          <a:xfrm>
            <a:off x="7396480" y="641418"/>
            <a:ext cx="4258950" cy="4814502"/>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8310430" y="997605"/>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7672618" y="1779448"/>
            <a:ext cx="4175852"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Beth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ydych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chi’n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credu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datblygiadau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nesaf</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ran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yw</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cymdeithas</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ddi-arian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p>
          <a:p>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bosibl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7772400" y="1611627"/>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3"/>
          <a:stretch>
            <a:fillRect/>
          </a:stretch>
        </p:blipFill>
        <p:spPr>
          <a:xfrm>
            <a:off x="7700830" y="887477"/>
            <a:ext cx="812288" cy="643061"/>
          </a:xfrm>
          <a:prstGeom prst="rect">
            <a:avLst/>
          </a:prstGeom>
        </p:spPr>
      </p:pic>
      <p:sp>
        <p:nvSpPr>
          <p:cNvPr id="21" name="TextBox 20">
            <a:extLst>
              <a:ext uri="{FF2B5EF4-FFF2-40B4-BE49-F238E27FC236}">
                <a16:creationId xmlns:a16="http://schemas.microsoft.com/office/drawing/2014/main" id="{70C60254-FDDD-044D-99AD-D3882EB40768}"/>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spTree>
    <p:extLst>
      <p:ext uri="{BB962C8B-B14F-4D97-AF65-F5344CB8AC3E}">
        <p14:creationId xmlns:p14="http://schemas.microsoft.com/office/powerpoint/2010/main" val="3614386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C3FF2AD-1A4C-2E48-B2D4-1A2157C2B1A5}"/>
              </a:ext>
            </a:extLst>
          </p:cNvPr>
          <p:cNvPicPr/>
          <p:nvPr userDrawn="1"/>
        </p:nvPicPr>
        <p:blipFill>
          <a:blip r:embed="rId2"/>
          <a:stretch>
            <a:fillRect/>
          </a:stretch>
        </p:blipFill>
        <p:spPr>
          <a:xfrm>
            <a:off x="536454" y="439071"/>
            <a:ext cx="11119091" cy="538819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BE39884-1724-EB4F-9650-31738D1A11C0}"/>
              </a:ext>
            </a:extLst>
          </p:cNvPr>
          <p:cNvSpPr txBox="1"/>
          <p:nvPr userDrawn="1"/>
        </p:nvSpPr>
        <p:spPr>
          <a:xfrm>
            <a:off x="2209800" y="1180796"/>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CWESTIYNAU</a:t>
            </a:r>
          </a:p>
        </p:txBody>
      </p:sp>
      <p:cxnSp>
        <p:nvCxnSpPr>
          <p:cNvPr id="19" name="Straight Connector 18">
            <a:extLst>
              <a:ext uri="{FF2B5EF4-FFF2-40B4-BE49-F238E27FC236}">
                <a16:creationId xmlns:a16="http://schemas.microsoft.com/office/drawing/2014/main" id="{39EA86F7-E6E8-834E-8BD2-4469EEA16C9E}"/>
              </a:ext>
            </a:extLst>
          </p:cNvPr>
          <p:cNvCxnSpPr>
            <a:cxnSpLocks/>
          </p:cNvCxnSpPr>
          <p:nvPr userDrawn="1"/>
        </p:nvCxnSpPr>
        <p:spPr>
          <a:xfrm>
            <a:off x="2304126" y="1694356"/>
            <a:ext cx="2357326" cy="966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0221E1F1-0CBE-7142-8749-7484C94E9C96}"/>
              </a:ext>
            </a:extLst>
          </p:cNvPr>
          <p:cNvSpPr/>
          <p:nvPr userDrawn="1"/>
        </p:nvSpPr>
        <p:spPr>
          <a:xfrm>
            <a:off x="1940560" y="1934372"/>
            <a:ext cx="8940800" cy="3139321"/>
          </a:xfrm>
          <a:prstGeom prst="rect">
            <a:avLst/>
          </a:prstGeom>
        </p:spPr>
        <p:txBody>
          <a:bodyPr wrap="square">
            <a:spAutoFit/>
          </a:bodyPr>
          <a:lstStyle/>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1. Beth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fyddai</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wedi</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bod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drafferthus</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am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ddefnyddio</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nwyddau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fel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cregyn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buchod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neu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gerrig</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fel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ffordd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o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dalu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2.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Esboniwch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y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gwahaniaeth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rhwng</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cerdyn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debyd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cherdyn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credyd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3.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Esboniwch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y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gwahaniaeth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rhwng</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archeb</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sefydlog</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debyd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uniongyrchol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4. Pa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ddulliau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talu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sy’n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fwyaf</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diogel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Esboniwch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eich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ateb</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5.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eich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barn chi, a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yw’r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dull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talu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ddefnyddiwch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dibynnu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ar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y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cynnyrch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neu’r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gwasanaeth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rydych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chi’n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ei</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brynu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Esboniwch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eich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ateb</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p:txBody>
      </p:sp>
      <p:sp>
        <p:nvSpPr>
          <p:cNvPr id="11" name="TextBox 10">
            <a:extLst>
              <a:ext uri="{FF2B5EF4-FFF2-40B4-BE49-F238E27FC236}">
                <a16:creationId xmlns:a16="http://schemas.microsoft.com/office/drawing/2014/main" id="{BC1DAA9B-F7A2-D740-AAF7-B7ACB4A3A2D1}"/>
              </a:ext>
            </a:extLst>
          </p:cNvPr>
          <p:cNvSpPr txBox="1"/>
          <p:nvPr userDrawn="1"/>
        </p:nvSpPr>
        <p:spPr>
          <a:xfrm>
            <a:off x="4419600" y="6289627"/>
            <a:ext cx="8094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FFYRDD O DALU</a:t>
            </a:r>
          </a:p>
        </p:txBody>
      </p:sp>
    </p:spTree>
    <p:extLst>
      <p:ext uri="{BB962C8B-B14F-4D97-AF65-F5344CB8AC3E}">
        <p14:creationId xmlns:p14="http://schemas.microsoft.com/office/powerpoint/2010/main" val="3413035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D52E0-454B-4045-A081-3753EB42ACB5}"/>
              </a:ext>
            </a:extLst>
          </p:cNvPr>
          <p:cNvPicPr>
            <a:picLocks noChangeAspect="1"/>
          </p:cNvPicPr>
          <p:nvPr userDrawn="1"/>
        </p:nvPicPr>
        <p:blipFill rotWithShape="1">
          <a:blip r:embed="rId2"/>
          <a:srcRect l="26874" r="20816"/>
          <a:stretch/>
        </p:blipFill>
        <p:spPr>
          <a:xfrm>
            <a:off x="6805807" y="0"/>
            <a:ext cx="5386193"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CYLLIDEBU</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3" y="1217547"/>
            <a:ext cx="6157008" cy="452431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broses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reoli’ch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Gellir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reoli’r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rhwng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enillion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rhoddion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gwerthu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eiddo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rhieni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treuliau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cynilion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golwg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cyflawni’r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gyflawni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sicrhau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ddigon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hanfodion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neilltu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dyfodol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ystyried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ddymuno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elusen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Tree>
    <p:extLst>
      <p:ext uri="{BB962C8B-B14F-4D97-AF65-F5344CB8AC3E}">
        <p14:creationId xmlns:p14="http://schemas.microsoft.com/office/powerpoint/2010/main" val="2845313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Y BROSES GYLLIDEBU</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123324"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120032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Does dim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gymhleth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ffurf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symlaf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rhestr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rhestr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Megan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disgwyl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£94.63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ran-</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disgwyl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£84.19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dreuliau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Megan:</a:t>
            </a:r>
          </a:p>
        </p:txBody>
      </p:sp>
      <p:sp>
        <p:nvSpPr>
          <p:cNvPr id="25" name="Rounded Rectangle 24">
            <a:extLst>
              <a:ext uri="{FF2B5EF4-FFF2-40B4-BE49-F238E27FC236}">
                <a16:creationId xmlns:a16="http://schemas.microsoft.com/office/drawing/2014/main" id="{0D482615-96BE-8D4C-A1C0-CA3FA75CAD75}"/>
              </a:ext>
            </a:extLst>
          </p:cNvPr>
          <p:cNvSpPr/>
          <p:nvPr userDrawn="1"/>
        </p:nvSpPr>
        <p:spPr>
          <a:xfrm>
            <a:off x="6215740" y="2622617"/>
            <a:ext cx="5400949" cy="3247015"/>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82B849-6158-6D45-93B7-8C4FCD6B9781}"/>
              </a:ext>
            </a:extLst>
          </p:cNvPr>
          <p:cNvSpPr/>
          <p:nvPr userDrawn="1"/>
        </p:nvSpPr>
        <p:spPr>
          <a:xfrm>
            <a:off x="7147560" y="289386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7" name="Rectangle 26">
            <a:extLst>
              <a:ext uri="{FF2B5EF4-FFF2-40B4-BE49-F238E27FC236}">
                <a16:creationId xmlns:a16="http://schemas.microsoft.com/office/drawing/2014/main" id="{9E7DCCB0-9048-7A4D-9133-E75591CB5DA2}"/>
              </a:ext>
            </a:extLst>
          </p:cNvPr>
          <p:cNvSpPr/>
          <p:nvPr userDrawn="1"/>
        </p:nvSpPr>
        <p:spPr>
          <a:xfrm>
            <a:off x="6498819" y="3623655"/>
            <a:ext cx="4854981" cy="1754326"/>
          </a:xfrm>
          <a:prstGeom prst="rect">
            <a:avLst/>
          </a:prstGeom>
        </p:spPr>
        <p:txBody>
          <a:bodyPr wrap="square">
            <a:spAutoFit/>
          </a:bodyPr>
          <a:lstStyle/>
          <a:p>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enghraifft</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mae’r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swm</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mae</a:t>
            </a:r>
            <a:r>
              <a:rPr lang="en-GB" sz="1800" kern="1200" dirty="0">
                <a:solidFill>
                  <a:schemeClr val="bg1"/>
                </a:solidFill>
                <a:effectLst/>
                <a:latin typeface="Futura Medium" panose="020B0602020204020303" pitchFamily="34" charset="-79"/>
                <a:ea typeface="+mn-ea"/>
                <a:cs typeface="Futura Medium" panose="020B0602020204020303" pitchFamily="34" charset="-79"/>
              </a:rPr>
              <a:t> Megan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wario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gwariant</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llai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na’i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hincwm</a:t>
            </a:r>
            <a:r>
              <a:rPr lang="en-GB" sz="1800" kern="1200" dirty="0">
                <a:solidFill>
                  <a:schemeClr val="bg1"/>
                </a:solidFill>
                <a:effectLst/>
                <a:latin typeface="Futura Medium" panose="020B0602020204020303" pitchFamily="34" charset="-79"/>
                <a:ea typeface="+mn-ea"/>
                <a:cs typeface="Futura Medium" panose="020B0602020204020303" pitchFamily="34" charset="-79"/>
              </a:rPr>
              <a:t>. Beth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allai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hi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wneud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â’r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gwahaniaeth</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Beth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os</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gwrthwyneb</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wir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ac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roedd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gwariant</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fwy</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na’i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hincwm</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28" name="Straight Connector 27">
            <a:extLst>
              <a:ext uri="{FF2B5EF4-FFF2-40B4-BE49-F238E27FC236}">
                <a16:creationId xmlns:a16="http://schemas.microsoft.com/office/drawing/2014/main" id="{C08C6A44-6908-274E-A35E-1F3AE0709CD0}"/>
              </a:ext>
            </a:extLst>
          </p:cNvPr>
          <p:cNvCxnSpPr>
            <a:cxnSpLocks/>
          </p:cNvCxnSpPr>
          <p:nvPr userDrawn="1"/>
        </p:nvCxnSpPr>
        <p:spPr>
          <a:xfrm>
            <a:off x="6609530" y="3538366"/>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9" name="Picture 28">
            <a:extLst>
              <a:ext uri="{FF2B5EF4-FFF2-40B4-BE49-F238E27FC236}">
                <a16:creationId xmlns:a16="http://schemas.microsoft.com/office/drawing/2014/main" id="{CD34BACC-4745-EE48-A757-6967EC1CAB57}"/>
              </a:ext>
            </a:extLst>
          </p:cNvPr>
          <p:cNvPicPr/>
          <p:nvPr userDrawn="1"/>
        </p:nvPicPr>
        <p:blipFill>
          <a:blip r:embed="rId3"/>
          <a:stretch>
            <a:fillRect/>
          </a:stretch>
        </p:blipFill>
        <p:spPr>
          <a:xfrm>
            <a:off x="6537960" y="2814216"/>
            <a:ext cx="812288" cy="643061"/>
          </a:xfrm>
          <a:prstGeom prst="rect">
            <a:avLst/>
          </a:prstGeom>
        </p:spPr>
      </p:pic>
      <p:sp>
        <p:nvSpPr>
          <p:cNvPr id="19" name="TextBox 18">
            <a:extLst>
              <a:ext uri="{FF2B5EF4-FFF2-40B4-BE49-F238E27FC236}">
                <a16:creationId xmlns:a16="http://schemas.microsoft.com/office/drawing/2014/main" id="{2922FD70-B1AF-A445-827B-703100410CBB}"/>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pic>
        <p:nvPicPr>
          <p:cNvPr id="7" name="Picture 6">
            <a:extLst>
              <a:ext uri="{FF2B5EF4-FFF2-40B4-BE49-F238E27FC236}">
                <a16:creationId xmlns:a16="http://schemas.microsoft.com/office/drawing/2014/main" id="{5AE6F004-45A6-8741-88E9-5F9A6821C097}"/>
              </a:ext>
            </a:extLst>
          </p:cNvPr>
          <p:cNvPicPr>
            <a:picLocks noChangeAspect="1"/>
          </p:cNvPicPr>
          <p:nvPr userDrawn="1"/>
        </p:nvPicPr>
        <p:blipFill>
          <a:blip r:embed="rId4"/>
          <a:stretch>
            <a:fillRect/>
          </a:stretch>
        </p:blipFill>
        <p:spPr>
          <a:xfrm>
            <a:off x="575311" y="2622617"/>
            <a:ext cx="5218182" cy="3155475"/>
          </a:xfrm>
          <a:prstGeom prst="rect">
            <a:avLst/>
          </a:prstGeom>
        </p:spPr>
      </p:pic>
    </p:spTree>
    <p:extLst>
      <p:ext uri="{BB962C8B-B14F-4D97-AF65-F5344CB8AC3E}">
        <p14:creationId xmlns:p14="http://schemas.microsoft.com/office/powerpoint/2010/main" val="2864975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05398-4316-E346-B0A9-C5FB54888ED3}"/>
              </a:ext>
            </a:extLst>
          </p:cNvPr>
          <p:cNvPicPr>
            <a:picLocks noChangeAspect="1"/>
          </p:cNvPicPr>
          <p:nvPr userDrawn="1"/>
        </p:nvPicPr>
        <p:blipFill rotWithShape="1">
          <a:blip r:embed="rId2"/>
          <a:srcRect t="13324" b="48486"/>
          <a:stretch/>
        </p:blipFill>
        <p:spPr>
          <a:xfrm>
            <a:off x="0" y="0"/>
            <a:ext cx="12192000" cy="3107956"/>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64691434-8A82-A649-A5B3-49EDBCCFD935}"/>
              </a:ext>
            </a:extLst>
          </p:cNvPr>
          <p:cNvSpPr/>
          <p:nvPr userDrawn="1"/>
        </p:nvSpPr>
        <p:spPr>
          <a:xfrm>
            <a:off x="585524" y="3356951"/>
            <a:ext cx="11035670" cy="2587324"/>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2A40536-62D0-DB4C-9E2D-295638CA4FF7}"/>
              </a:ext>
            </a:extLst>
          </p:cNvPr>
          <p:cNvSpPr/>
          <p:nvPr userDrawn="1"/>
        </p:nvSpPr>
        <p:spPr>
          <a:xfrm>
            <a:off x="1535561" y="360490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1" name="Rectangle 20">
            <a:extLst>
              <a:ext uri="{FF2B5EF4-FFF2-40B4-BE49-F238E27FC236}">
                <a16:creationId xmlns:a16="http://schemas.microsoft.com/office/drawing/2014/main" id="{EB0A4813-2875-6C49-8E5F-8519C4AABAD5}"/>
              </a:ext>
            </a:extLst>
          </p:cNvPr>
          <p:cNvSpPr/>
          <p:nvPr userDrawn="1"/>
        </p:nvSpPr>
        <p:spPr>
          <a:xfrm>
            <a:off x="916744" y="4342359"/>
            <a:ext cx="10437056"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Mae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Canghellor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Trysorlys</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cyflwyno’r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gyllideb</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genedlaethol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llywodraeth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manylu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sut</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incwm</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Deyrnas</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Unedig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wario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gosod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unwaith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flwyddyn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arfer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Arferai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gosod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gwanwyn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ond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symudwyd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hydref</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2017.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Llywodraeth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Cymru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arfer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gosod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chyllideb</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hun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fewn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mis neu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gyflwyniad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Canghellor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3" name="Straight Connector 22">
            <a:extLst>
              <a:ext uri="{FF2B5EF4-FFF2-40B4-BE49-F238E27FC236}">
                <a16:creationId xmlns:a16="http://schemas.microsoft.com/office/drawing/2014/main" id="{DA700642-CEEC-9042-BF5D-BCF4072AD6B5}"/>
              </a:ext>
            </a:extLst>
          </p:cNvPr>
          <p:cNvCxnSpPr/>
          <p:nvPr userDrawn="1"/>
        </p:nvCxnSpPr>
        <p:spPr>
          <a:xfrm>
            <a:off x="1017851" y="4223248"/>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30" name="Picture 29">
            <a:extLst>
              <a:ext uri="{FF2B5EF4-FFF2-40B4-BE49-F238E27FC236}">
                <a16:creationId xmlns:a16="http://schemas.microsoft.com/office/drawing/2014/main" id="{531F280C-1B5C-DF4B-824C-E04BF949EAEA}"/>
              </a:ext>
            </a:extLst>
          </p:cNvPr>
          <p:cNvPicPr/>
          <p:nvPr userDrawn="1"/>
        </p:nvPicPr>
        <p:blipFill>
          <a:blip r:embed="rId3"/>
          <a:stretch>
            <a:fillRect/>
          </a:stretch>
        </p:blipFill>
        <p:spPr>
          <a:xfrm>
            <a:off x="951429" y="3518470"/>
            <a:ext cx="789700" cy="608727"/>
          </a:xfrm>
          <a:prstGeom prst="rect">
            <a:avLst/>
          </a:prstGeom>
        </p:spPr>
      </p:pic>
      <p:sp>
        <p:nvSpPr>
          <p:cNvPr id="13" name="TextBox 12">
            <a:extLst>
              <a:ext uri="{FF2B5EF4-FFF2-40B4-BE49-F238E27FC236}">
                <a16:creationId xmlns:a16="http://schemas.microsoft.com/office/drawing/2014/main" id="{43D0191D-B495-B14B-B605-3C1A7549FC42}"/>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9642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17751" y="366801"/>
            <a:ext cx="1119893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800" kern="1200" dirty="0">
                <a:solidFill>
                  <a:srgbClr val="00303C"/>
                </a:solidFill>
                <a:effectLst/>
                <a:latin typeface="Futura Medium" panose="020B0602020204020303" pitchFamily="34" charset="-79"/>
                <a:ea typeface="+mn-ea"/>
                <a:cs typeface="Futura Medium" panose="020B0602020204020303" pitchFamily="34" charset="-79"/>
              </a:rPr>
              <a:t>Wrth i bobl fynd yn hŷn, yn enwedig pan fyddan nhw’n dechrau byw ar eu pen eu hunain, gall lefel eu gwariant ‘ymrwymedig’ (gwariant angenrheidiol) gynyddu. Yn dibynnu ar lefel eu hincwm, efallai bydd angen iddynt dorri’n ôl ar eu gwario ‘dewisol’ (gwario ar bethau nad ydynt yn angenrheidiol ond y gallent ddymuno eu cael). </a:t>
            </a:r>
            <a:r>
              <a:rPr lang="cy-GB" sz="1800" b="1" kern="1200" dirty="0">
                <a:solidFill>
                  <a:srgbClr val="00303C"/>
                </a:solidFill>
                <a:effectLst/>
                <a:latin typeface="Futura Medium" panose="020B0602020204020303" pitchFamily="34" charset="-79"/>
                <a:ea typeface="+mn-ea"/>
                <a:cs typeface="Futura Medium" panose="020B0602020204020303" pitchFamily="34" charset="-79"/>
              </a:rPr>
              <a:t>Enghreifftiau o wario ymrwymedig a dewisol: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chemeClr val="tx1"/>
              </a:solidFill>
              <a:effectLst/>
              <a:latin typeface="+mn-lt"/>
              <a:ea typeface="+mn-ea"/>
              <a:cs typeface="+mn-cs"/>
            </a:endParaRPr>
          </a:p>
        </p:txBody>
      </p:sp>
      <p:sp>
        <p:nvSpPr>
          <p:cNvPr id="25" name="Rounded Rectangle 24">
            <a:extLst>
              <a:ext uri="{FF2B5EF4-FFF2-40B4-BE49-F238E27FC236}">
                <a16:creationId xmlns:a16="http://schemas.microsoft.com/office/drawing/2014/main" id="{0D482615-96BE-8D4C-A1C0-CA3FA75CAD75}"/>
              </a:ext>
            </a:extLst>
          </p:cNvPr>
          <p:cNvSpPr/>
          <p:nvPr userDrawn="1"/>
        </p:nvSpPr>
        <p:spPr>
          <a:xfrm>
            <a:off x="5799066" y="1697511"/>
            <a:ext cx="5869690" cy="1899129"/>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82B849-6158-6D45-93B7-8C4FCD6B9781}"/>
              </a:ext>
            </a:extLst>
          </p:cNvPr>
          <p:cNvSpPr/>
          <p:nvPr userDrawn="1"/>
        </p:nvSpPr>
        <p:spPr>
          <a:xfrm>
            <a:off x="6730886" y="18892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7" name="Rectangle 26">
            <a:extLst>
              <a:ext uri="{FF2B5EF4-FFF2-40B4-BE49-F238E27FC236}">
                <a16:creationId xmlns:a16="http://schemas.microsoft.com/office/drawing/2014/main" id="{9E7DCCB0-9048-7A4D-9133-E75591CB5DA2}"/>
              </a:ext>
            </a:extLst>
          </p:cNvPr>
          <p:cNvSpPr/>
          <p:nvPr userDrawn="1"/>
        </p:nvSpPr>
        <p:spPr>
          <a:xfrm>
            <a:off x="6082145" y="2619037"/>
            <a:ext cx="5417429" cy="923330"/>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O dan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ba</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bennawd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fyddech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chi’n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rhoi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ffôn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symudol</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yw’n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wario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ymrwymedig</a:t>
            </a:r>
            <a:r>
              <a:rPr lang="en-GB" sz="1800" kern="1200" dirty="0">
                <a:solidFill>
                  <a:schemeClr val="bg1"/>
                </a:solidFill>
                <a:effectLst/>
                <a:latin typeface="Futura Medium" panose="020B0602020204020303" pitchFamily="34" charset="-79"/>
                <a:ea typeface="+mn-ea"/>
                <a:cs typeface="Futura Medium" panose="020B0602020204020303" pitchFamily="34" charset="-79"/>
              </a:rPr>
              <a:t> neu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ddewisol</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28" name="Straight Connector 27">
            <a:extLst>
              <a:ext uri="{FF2B5EF4-FFF2-40B4-BE49-F238E27FC236}">
                <a16:creationId xmlns:a16="http://schemas.microsoft.com/office/drawing/2014/main" id="{C08C6A44-6908-274E-A35E-1F3AE0709CD0}"/>
              </a:ext>
            </a:extLst>
          </p:cNvPr>
          <p:cNvCxnSpPr>
            <a:cxnSpLocks/>
          </p:cNvCxnSpPr>
          <p:nvPr userDrawn="1"/>
        </p:nvCxnSpPr>
        <p:spPr>
          <a:xfrm>
            <a:off x="6192856" y="2533748"/>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9" name="Picture 28">
            <a:extLst>
              <a:ext uri="{FF2B5EF4-FFF2-40B4-BE49-F238E27FC236}">
                <a16:creationId xmlns:a16="http://schemas.microsoft.com/office/drawing/2014/main" id="{CD34BACC-4745-EE48-A757-6967EC1CAB57}"/>
              </a:ext>
            </a:extLst>
          </p:cNvPr>
          <p:cNvPicPr/>
          <p:nvPr userDrawn="1"/>
        </p:nvPicPr>
        <p:blipFill>
          <a:blip r:embed="rId2"/>
          <a:stretch>
            <a:fillRect/>
          </a:stretch>
        </p:blipFill>
        <p:spPr>
          <a:xfrm>
            <a:off x="6121286" y="1809598"/>
            <a:ext cx="812288" cy="643061"/>
          </a:xfrm>
          <a:prstGeom prst="rect">
            <a:avLst/>
          </a:prstGeom>
        </p:spPr>
      </p:pic>
      <p:sp>
        <p:nvSpPr>
          <p:cNvPr id="3" name="Rectangle 2">
            <a:extLst>
              <a:ext uri="{FF2B5EF4-FFF2-40B4-BE49-F238E27FC236}">
                <a16:creationId xmlns:a16="http://schemas.microsoft.com/office/drawing/2014/main" id="{46787F0E-AB0E-814F-8980-33704A41531C}"/>
              </a:ext>
            </a:extLst>
          </p:cNvPr>
          <p:cNvSpPr/>
          <p:nvPr userDrawn="1"/>
        </p:nvSpPr>
        <p:spPr>
          <a:xfrm>
            <a:off x="5749045" y="3796382"/>
            <a:ext cx="6096000" cy="1754326"/>
          </a:xfrm>
          <a:prstGeom prst="rect">
            <a:avLst/>
          </a:prstGeom>
        </p:spPr>
        <p:txBody>
          <a:bodyPr>
            <a:spAutoFit/>
          </a:bodyPr>
          <a:lstStyle/>
          <a:p>
            <a:r>
              <a:rPr lang="en-GB" dirty="0" err="1">
                <a:solidFill>
                  <a:srgbClr val="002F3B"/>
                </a:solidFill>
                <a:effectLst/>
                <a:latin typeface="Futura" panose="020B0602020204020303" pitchFamily="34" charset="-79"/>
                <a:cs typeface="Futura" panose="020B0602020204020303" pitchFamily="34" charset="-79"/>
              </a:rPr>
              <a:t>Nid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yw</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cyllideb</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rhywbeth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sydd</a:t>
            </a:r>
            <a:r>
              <a:rPr lang="en-GB" dirty="0">
                <a:solidFill>
                  <a:srgbClr val="002F3B"/>
                </a:solidFill>
                <a:effectLst/>
                <a:latin typeface="Futura" panose="020B0602020204020303" pitchFamily="34" charset="-79"/>
                <a:cs typeface="Futura" panose="020B0602020204020303" pitchFamily="34" charset="-79"/>
              </a:rPr>
              <a:t> bob </a:t>
            </a:r>
            <a:r>
              <a:rPr lang="en-GB" dirty="0" err="1">
                <a:solidFill>
                  <a:srgbClr val="002F3B"/>
                </a:solidFill>
                <a:effectLst/>
                <a:latin typeface="Futura" panose="020B0602020204020303" pitchFamily="34" charset="-79"/>
                <a:cs typeface="Futura" panose="020B0602020204020303" pitchFamily="34" charset="-79"/>
              </a:rPr>
              <a:t>amser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aros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un </a:t>
            </a:r>
            <a:r>
              <a:rPr lang="en-GB" dirty="0" err="1">
                <a:solidFill>
                  <a:srgbClr val="002F3B"/>
                </a:solidFill>
                <a:effectLst/>
                <a:latin typeface="Futura" panose="020B0602020204020303" pitchFamily="34" charset="-79"/>
                <a:cs typeface="Futura" panose="020B0602020204020303" pitchFamily="34" charset="-79"/>
              </a:rPr>
              <a:t>fath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Wrth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sefyllfa</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ariannol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newid</a:t>
            </a:r>
            <a:r>
              <a:rPr lang="en-GB" dirty="0">
                <a:solidFill>
                  <a:srgbClr val="002F3B"/>
                </a:solidFill>
                <a:effectLst/>
                <a:latin typeface="Futura" panose="020B0602020204020303" pitchFamily="34" charset="-79"/>
                <a:cs typeface="Futura" panose="020B0602020204020303" pitchFamily="34" charset="-79"/>
              </a:rPr>
              <a:t>, felly </a:t>
            </a:r>
            <a:r>
              <a:rPr lang="en-GB" dirty="0" err="1">
                <a:solidFill>
                  <a:srgbClr val="002F3B"/>
                </a:solidFill>
                <a:effectLst/>
                <a:latin typeface="Futura" panose="020B0602020204020303" pitchFamily="34" charset="-79"/>
                <a:cs typeface="Futura" panose="020B0602020204020303" pitchFamily="34" charset="-79"/>
              </a:rPr>
              <a:t>hefyd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cyllideb</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Wrth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chi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ychydig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fwy</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incwm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allech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wneud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dewisiadau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gwario</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gwahanol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un </a:t>
            </a:r>
            <a:r>
              <a:rPr lang="en-GB" dirty="0" err="1">
                <a:solidFill>
                  <a:srgbClr val="002F3B"/>
                </a:solidFill>
                <a:effectLst/>
                <a:latin typeface="Futura" panose="020B0602020204020303" pitchFamily="34" charset="-79"/>
                <a:cs typeface="Futura" panose="020B0602020204020303" pitchFamily="34" charset="-79"/>
              </a:rPr>
              <a:t>modd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efallai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angen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chi </a:t>
            </a:r>
            <a:r>
              <a:rPr lang="en-GB" dirty="0" err="1">
                <a:solidFill>
                  <a:srgbClr val="002F3B"/>
                </a:solidFill>
                <a:effectLst/>
                <a:latin typeface="Futura" panose="020B0602020204020303" pitchFamily="34" charset="-79"/>
                <a:cs typeface="Futura" panose="020B0602020204020303" pitchFamily="34" charset="-79"/>
              </a:rPr>
              <a:t>dorri’n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ôl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wario</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nad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cyfateb</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incwm</a:t>
            </a:r>
            <a:r>
              <a:rPr lang="en-GB" dirty="0">
                <a:solidFill>
                  <a:srgbClr val="002F3B"/>
                </a:solidFill>
                <a:effectLst/>
                <a:latin typeface="Futura" panose="020B0602020204020303" pitchFamily="34" charset="-79"/>
                <a:cs typeface="Futura" panose="020B0602020204020303" pitchFamily="34" charset="-79"/>
              </a:rPr>
              <a:t>.</a:t>
            </a:r>
          </a:p>
        </p:txBody>
      </p:sp>
      <p:sp>
        <p:nvSpPr>
          <p:cNvPr id="15" name="TextBox 14">
            <a:extLst>
              <a:ext uri="{FF2B5EF4-FFF2-40B4-BE49-F238E27FC236}">
                <a16:creationId xmlns:a16="http://schemas.microsoft.com/office/drawing/2014/main" id="{6914B597-722F-6E49-AD5C-AB698900E9F2}"/>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pic>
        <p:nvPicPr>
          <p:cNvPr id="2" name="Picture 1">
            <a:extLst>
              <a:ext uri="{FF2B5EF4-FFF2-40B4-BE49-F238E27FC236}">
                <a16:creationId xmlns:a16="http://schemas.microsoft.com/office/drawing/2014/main" id="{D51946A9-4857-5D4A-AA1D-EDB414A43B98}"/>
              </a:ext>
            </a:extLst>
          </p:cNvPr>
          <p:cNvPicPr>
            <a:picLocks noChangeAspect="1"/>
          </p:cNvPicPr>
          <p:nvPr userDrawn="1"/>
        </p:nvPicPr>
        <p:blipFill>
          <a:blip r:embed="rId3"/>
          <a:stretch>
            <a:fillRect/>
          </a:stretch>
        </p:blipFill>
        <p:spPr>
          <a:xfrm>
            <a:off x="526592" y="1697511"/>
            <a:ext cx="4994184" cy="4226211"/>
          </a:xfrm>
          <a:prstGeom prst="rect">
            <a:avLst/>
          </a:prstGeom>
        </p:spPr>
      </p:pic>
    </p:spTree>
    <p:extLst>
      <p:ext uri="{BB962C8B-B14F-4D97-AF65-F5344CB8AC3E}">
        <p14:creationId xmlns:p14="http://schemas.microsoft.com/office/powerpoint/2010/main" val="899186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8C8AE3-AC6A-1E4F-8C19-03DD79CDCDC7}"/>
              </a:ext>
            </a:extLst>
          </p:cNvPr>
          <p:cNvSpPr/>
          <p:nvPr userDrawn="1"/>
        </p:nvSpPr>
        <p:spPr>
          <a:xfrm>
            <a:off x="0" y="0"/>
            <a:ext cx="12192000" cy="6219825"/>
          </a:xfrm>
          <a:prstGeom prst="rect">
            <a:avLst/>
          </a:prstGeom>
          <a:solidFill>
            <a:srgbClr val="D0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BCE8FC9-FE46-4F4F-AE28-CBD5943D4FF3}"/>
              </a:ext>
            </a:extLst>
          </p:cNvPr>
          <p:cNvPicPr/>
          <p:nvPr userDrawn="1"/>
        </p:nvPicPr>
        <p:blipFill>
          <a:blip r:embed="rId2"/>
          <a:stretch>
            <a:fillRect/>
          </a:stretch>
        </p:blipFill>
        <p:spPr>
          <a:xfrm>
            <a:off x="522725" y="431037"/>
            <a:ext cx="757680" cy="602956"/>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522725" y="1118981"/>
            <a:ext cx="11394292" cy="5078313"/>
          </a:xfrm>
          <a:prstGeom prst="rect">
            <a:avLst/>
          </a:prstGeom>
        </p:spPr>
        <p:txBody>
          <a:bodyPr wrap="square">
            <a:spAutoFit/>
          </a:bodyPr>
          <a:lstStyle/>
          <a:p>
            <a:r>
              <a:rPr lang="cy-GB" sz="1800" kern="1200" dirty="0">
                <a:solidFill>
                  <a:srgbClr val="00303C"/>
                </a:solidFill>
                <a:effectLst/>
                <a:latin typeface="Futura Medium" panose="020B0602020204020303" pitchFamily="34" charset="-79"/>
                <a:ea typeface="+mn-ea"/>
                <a:cs typeface="Futura Medium" panose="020B0602020204020303" pitchFamily="34" charset="-79"/>
              </a:rPr>
              <a:t>Cafodd Awurabena ei swydd gyntaf yn ddiweddar ar ôl gadael y brifysgol ar gynllun hyfforddi graddedigion gyda chwmni peirianneg. Bu’n rhaid iddi symud oddi cartref i achub ar y cyfle hwn. Yn y brifysgol, roedd hi’n rhannu tŷ gyda phump o bobl eraill, ond gan ei bod hi’n gweithio nawr, penderfynodd Awurabena y byddai’n well ganddi rentu ei fflat ei hun.</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Mae Awurabena yn cael cyflog o £1,540 y mis. Mae hyn yn fwy na thalu am y rhent £550 ar ei fflat, ond roedd hi’n synnu at rai o’r costau eraill sy’n gysylltiedig â byw ar ei phen ei hun. Mae nwy a thrydan yn costio tua £65 y mis iddi, mae’r bil dŵr yn dod i £27.50 y mis, ac mae’n gwario £55 ar ei siopa bwyd wythnosol, ar gyfartaledd. Yn ogystal â’r costau hyn, mae hi’n tanysgrifio i ap cerddoriaeth a ffilmiau sydd, gyda’i gilydd, yn costio £19 y mis iddi, ac mae hefyd yn talu £23.87 y mis i yswirio ei heiddo yn y fflat.</a:t>
            </a:r>
          </a:p>
          <a:p>
            <a:br>
              <a:rPr lang="cy-GB" sz="1800" kern="1200" dirty="0">
                <a:solidFill>
                  <a:srgbClr val="00303C"/>
                </a:solidFill>
                <a:effectLst/>
                <a:latin typeface="Futura Medium" panose="020B0602020204020303" pitchFamily="34" charset="-79"/>
                <a:ea typeface="+mn-ea"/>
                <a:cs typeface="Futura Medium" panose="020B0602020204020303" pitchFamily="34" charset="-79"/>
              </a:rPr>
            </a:br>
            <a:r>
              <a:rPr lang="cy-GB" sz="1800" kern="1200" dirty="0">
                <a:solidFill>
                  <a:srgbClr val="00303C"/>
                </a:solidFill>
                <a:effectLst/>
                <a:latin typeface="Futura Medium" panose="020B0602020204020303" pitchFamily="34" charset="-79"/>
                <a:ea typeface="+mn-ea"/>
                <a:cs typeface="Futura Medium" panose="020B0602020204020303" pitchFamily="34" charset="-79"/>
              </a:rPr>
              <a:t>Yn ogystal â’r costau sy’n gysylltiedig â’i fflat, mae Awurabena yn ceisio mynd allan gyda’i chydweithwyr o leiaf ddwywaith yr wythnos, sy’n costio £60 yr wythnos, ar gyfartaledd. Fel gwobr am gael ei swydd newydd, fe uwchraddiodd ei ffôn symudol ac mae hi bellach yn talu £34 y mis am fodel newydd.</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Un peth nad oedd Awurabena wedi’i ddisgwyl oedd y costau sy’n gysylltiedig â’i swydd newydd – teithio i’r gwaith (£78 yr wythnos), prynu dillad priodol (tua £90 y mis) a phrynu coffi bob bore (£12.50 yr wythnos).</a:t>
            </a:r>
          </a:p>
          <a:p>
            <a:endParaRPr lang="en-GB" sz="1800" kern="1200" dirty="0">
              <a:solidFill>
                <a:schemeClr val="tx1"/>
              </a:solidFill>
              <a:effectLst/>
              <a:latin typeface="+mn-lt"/>
              <a:ea typeface="+mn-ea"/>
              <a:cs typeface="+mn-cs"/>
            </a:endParaRPr>
          </a:p>
        </p:txBody>
      </p:sp>
      <p:sp>
        <p:nvSpPr>
          <p:cNvPr id="20" name="TextBox 19">
            <a:extLst>
              <a:ext uri="{FF2B5EF4-FFF2-40B4-BE49-F238E27FC236}">
                <a16:creationId xmlns:a16="http://schemas.microsoft.com/office/drawing/2014/main" id="{5DDCED00-C4D8-8A4A-82C4-0741BEA4F94D}"/>
              </a:ext>
            </a:extLst>
          </p:cNvPr>
          <p:cNvSpPr txBox="1"/>
          <p:nvPr userDrawn="1"/>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ASTUDIAETH ACHOS</a:t>
            </a:r>
          </a:p>
        </p:txBody>
      </p:sp>
      <p:cxnSp>
        <p:nvCxnSpPr>
          <p:cNvPr id="21" name="Straight Connector 20">
            <a:extLst>
              <a:ext uri="{FF2B5EF4-FFF2-40B4-BE49-F238E27FC236}">
                <a16:creationId xmlns:a16="http://schemas.microsoft.com/office/drawing/2014/main" id="{2CFA29E8-4184-974B-B28F-911E63C57837}"/>
              </a:ext>
            </a:extLst>
          </p:cNvPr>
          <p:cNvCxnSpPr>
            <a:cxnSpLocks/>
          </p:cNvCxnSpPr>
          <p:nvPr userDrawn="1"/>
        </p:nvCxnSpPr>
        <p:spPr>
          <a:xfrm>
            <a:off x="1190259" y="894051"/>
            <a:ext cx="307362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528DAADE-897A-4343-9C5D-FD3D7C4D8FA8}"/>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803748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8C8AE3-AC6A-1E4F-8C19-03DD79CDCDC7}"/>
              </a:ext>
            </a:extLst>
          </p:cNvPr>
          <p:cNvSpPr/>
          <p:nvPr userDrawn="1"/>
        </p:nvSpPr>
        <p:spPr>
          <a:xfrm>
            <a:off x="0" y="0"/>
            <a:ext cx="12192000" cy="6219825"/>
          </a:xfrm>
          <a:prstGeom prst="rect">
            <a:avLst/>
          </a:prstGeom>
          <a:solidFill>
            <a:srgbClr val="D0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508526" y="448579"/>
            <a:ext cx="5175026" cy="4247317"/>
          </a:xfrm>
          <a:prstGeom prst="rect">
            <a:avLst/>
          </a:prstGeom>
        </p:spPr>
        <p:txBody>
          <a:bodyPr wrap="square">
            <a:spAutoFit/>
          </a:bodyPr>
          <a:lstStyle/>
          <a:p>
            <a:r>
              <a:rPr lang="cy-GB" sz="1800" kern="1200" dirty="0">
                <a:solidFill>
                  <a:srgbClr val="00303C"/>
                </a:solidFill>
                <a:effectLst/>
                <a:latin typeface="Futura Medium" panose="020B0602020204020303" pitchFamily="34" charset="-79"/>
                <a:ea typeface="+mn-ea"/>
                <a:cs typeface="Futura Medium" panose="020B0602020204020303" pitchFamily="34" charset="-79"/>
              </a:rPr>
              <a:t>Mae Awurabena yn ystyried prynu car ail-law i deithio i’r gwaith yn lle defnyddio’r trên. I wneud hyn, mae hi wedi cyfrifo bod angen iddi gynilo £150 y mis am flwyddyn.</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Defnyddiwch y wybodaeth am Awurabena i  </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greu cyllideb fisol iddi. (AWGRYM DA – fe  </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allech ddefnyddio cyllideb Megan fel  </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templed i’ch helpu.)</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Ystyriwch p’un a all Awurabena ddechrau  </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cynilo ar gyfer ei char ac, os na,  </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awgrymwch ffyrdd y gallai ddiwygio ei  </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    chyllideb i allu gwneud hynny.</a:t>
            </a:r>
          </a:p>
          <a:p>
            <a:endParaRPr lang="en-GB" sz="1800" kern="1200" dirty="0">
              <a:solidFill>
                <a:schemeClr val="tx1"/>
              </a:solidFill>
              <a:effectLst/>
              <a:latin typeface="+mn-lt"/>
              <a:ea typeface="+mn-ea"/>
              <a:cs typeface="+mn-cs"/>
            </a:endParaRPr>
          </a:p>
        </p:txBody>
      </p:sp>
      <p:sp>
        <p:nvSpPr>
          <p:cNvPr id="13" name="Rounded Rectangle 12">
            <a:extLst>
              <a:ext uri="{FF2B5EF4-FFF2-40B4-BE49-F238E27FC236}">
                <a16:creationId xmlns:a16="http://schemas.microsoft.com/office/drawing/2014/main" id="{98161021-DF1C-7E49-8C5F-664CF15DF5B2}"/>
              </a:ext>
            </a:extLst>
          </p:cNvPr>
          <p:cNvSpPr/>
          <p:nvPr userDrawn="1"/>
        </p:nvSpPr>
        <p:spPr>
          <a:xfrm>
            <a:off x="6237301" y="509583"/>
            <a:ext cx="5400949" cy="3247015"/>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15875A-76C9-0A4C-A4FB-AF83C3813DBE}"/>
              </a:ext>
            </a:extLst>
          </p:cNvPr>
          <p:cNvSpPr/>
          <p:nvPr userDrawn="1"/>
        </p:nvSpPr>
        <p:spPr>
          <a:xfrm>
            <a:off x="7169121" y="78083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6" name="Rectangle 15">
            <a:extLst>
              <a:ext uri="{FF2B5EF4-FFF2-40B4-BE49-F238E27FC236}">
                <a16:creationId xmlns:a16="http://schemas.microsoft.com/office/drawing/2014/main" id="{CCFB4E5F-5E3A-D84B-B381-5CA450D80005}"/>
              </a:ext>
            </a:extLst>
          </p:cNvPr>
          <p:cNvSpPr/>
          <p:nvPr userDrawn="1"/>
        </p:nvSpPr>
        <p:spPr>
          <a:xfrm>
            <a:off x="6520381" y="1510621"/>
            <a:ext cx="4833420" cy="2031325"/>
          </a:xfrm>
          <a:prstGeom prst="rect">
            <a:avLst/>
          </a:prstGeom>
        </p:spPr>
        <p:txBody>
          <a:bodyPr wrap="square">
            <a:spAutoFit/>
          </a:bodyPr>
          <a:lstStyle/>
          <a:p>
            <a:r>
              <a:rPr lang="en-GB" sz="1800" kern="1200" dirty="0" err="1">
                <a:solidFill>
                  <a:schemeClr val="bg1"/>
                </a:solidFill>
                <a:effectLst/>
                <a:latin typeface="Futura Medium" panose="020B0602020204020303" pitchFamily="34" charset="-79"/>
                <a:ea typeface="+mn-ea"/>
                <a:cs typeface="Futura Medium" panose="020B0602020204020303" pitchFamily="34" charset="-79"/>
              </a:rPr>
              <a:t>Meddyliwch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am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ddau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reswm</a:t>
            </a:r>
            <a:r>
              <a:rPr lang="en-GB" sz="1800" kern="1200" dirty="0">
                <a:solidFill>
                  <a:schemeClr val="bg1"/>
                </a:solidFill>
                <a:effectLst/>
                <a:latin typeface="Futura Medium" panose="020B0602020204020303" pitchFamily="34" charset="-79"/>
                <a:ea typeface="+mn-ea"/>
                <a:cs typeface="Futura Medium" panose="020B0602020204020303" pitchFamily="34" charset="-79"/>
              </a:rPr>
              <a:t> pam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gallai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fod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angen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deulu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wario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mwy</a:t>
            </a:r>
            <a:r>
              <a:rPr lang="en-GB" sz="1800"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mewn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un mis nag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oedden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nhw’n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bwriadu</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Pa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newidiadau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gallen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nhw</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gwneud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i’w</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gwariant</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petai’r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sefyllfaoedd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digwydd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p:txBody>
      </p:sp>
      <p:pic>
        <p:nvPicPr>
          <p:cNvPr id="18" name="Picture 17">
            <a:extLst>
              <a:ext uri="{FF2B5EF4-FFF2-40B4-BE49-F238E27FC236}">
                <a16:creationId xmlns:a16="http://schemas.microsoft.com/office/drawing/2014/main" id="{B9706812-6103-A84A-9F4F-34E97A64EA09}"/>
              </a:ext>
            </a:extLst>
          </p:cNvPr>
          <p:cNvPicPr/>
          <p:nvPr userDrawn="1"/>
        </p:nvPicPr>
        <p:blipFill>
          <a:blip r:embed="rId2"/>
          <a:stretch>
            <a:fillRect/>
          </a:stretch>
        </p:blipFill>
        <p:spPr>
          <a:xfrm>
            <a:off x="6559521" y="701182"/>
            <a:ext cx="812288" cy="643061"/>
          </a:xfrm>
          <a:prstGeom prst="rect">
            <a:avLst/>
          </a:prstGeom>
        </p:spPr>
      </p:pic>
      <p:sp>
        <p:nvSpPr>
          <p:cNvPr id="19" name="TextBox 18">
            <a:extLst>
              <a:ext uri="{FF2B5EF4-FFF2-40B4-BE49-F238E27FC236}">
                <a16:creationId xmlns:a16="http://schemas.microsoft.com/office/drawing/2014/main" id="{0CFB4252-301D-9844-A985-C40DDF45CB1C}"/>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3502748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96531" y="615991"/>
            <a:ext cx="11198938"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gynilo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ychydig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bosibl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gynilo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rheolaidd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Awgrymiadau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ymhellach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dyfodol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bellaf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ymlaen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dyfodol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gynllunio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ddiweddaru’ch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gynnwys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gysylltiedig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digwyddiadau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allweddol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pen-</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Nadolig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Eid, Rosh Hashanah,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cyfriflenni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fonitro’ch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real’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bancio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symudol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hytrach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ddiwedd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mis,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eithaf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ysgrifennu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anoddach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wastad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addaswch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chadwch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TextBox 9">
            <a:extLst>
              <a:ext uri="{FF2B5EF4-FFF2-40B4-BE49-F238E27FC236}">
                <a16:creationId xmlns:a16="http://schemas.microsoft.com/office/drawing/2014/main" id="{96BA21DB-B48B-9C44-9C22-5CCEC9539596}"/>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1354410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C3FF2AD-1A4C-2E48-B2D4-1A2157C2B1A5}"/>
              </a:ext>
            </a:extLst>
          </p:cNvPr>
          <p:cNvPicPr/>
          <p:nvPr userDrawn="1"/>
        </p:nvPicPr>
        <p:blipFill>
          <a:blip r:embed="rId2"/>
          <a:stretch>
            <a:fillRect/>
          </a:stretch>
        </p:blipFill>
        <p:spPr>
          <a:xfrm>
            <a:off x="536454" y="439071"/>
            <a:ext cx="11119091" cy="538819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BE39884-1724-EB4F-9650-31738D1A11C0}"/>
              </a:ext>
            </a:extLst>
          </p:cNvPr>
          <p:cNvSpPr txBox="1"/>
          <p:nvPr userDrawn="1"/>
        </p:nvSpPr>
        <p:spPr>
          <a:xfrm>
            <a:off x="2209800" y="1180796"/>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CWESTIYNAU</a:t>
            </a:r>
          </a:p>
        </p:txBody>
      </p:sp>
      <p:cxnSp>
        <p:nvCxnSpPr>
          <p:cNvPr id="19" name="Straight Connector 18">
            <a:extLst>
              <a:ext uri="{FF2B5EF4-FFF2-40B4-BE49-F238E27FC236}">
                <a16:creationId xmlns:a16="http://schemas.microsoft.com/office/drawing/2014/main" id="{39EA86F7-E6E8-834E-8BD2-4469EEA16C9E}"/>
              </a:ext>
            </a:extLst>
          </p:cNvPr>
          <p:cNvCxnSpPr>
            <a:cxnSpLocks/>
          </p:cNvCxnSpPr>
          <p:nvPr userDrawn="1"/>
        </p:nvCxnSpPr>
        <p:spPr>
          <a:xfrm>
            <a:off x="2304126" y="1694356"/>
            <a:ext cx="2327509" cy="966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0221E1F1-0CBE-7142-8749-7484C94E9C96}"/>
              </a:ext>
            </a:extLst>
          </p:cNvPr>
          <p:cNvSpPr/>
          <p:nvPr userDrawn="1"/>
        </p:nvSpPr>
        <p:spPr>
          <a:xfrm>
            <a:off x="1940560" y="1934372"/>
            <a:ext cx="8940800" cy="1754326"/>
          </a:xfrm>
          <a:prstGeom prst="rect">
            <a:avLst/>
          </a:prstGeom>
        </p:spPr>
        <p:txBody>
          <a:bodyPr wrap="square">
            <a:spAutoFit/>
          </a:bodyPr>
          <a:lstStyle/>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1.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Rhowch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ddwy</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enghraifft</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o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incwm</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dwy</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enghraifft</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o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wariant</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2.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Rhowch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ddau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opsiwn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os</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ydych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wedi</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gwario</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mwy</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na’ch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cyllideb</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3. Pam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mae</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angen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i</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gyllidebu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fod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rhywbeth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sy’n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cael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ei</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wneud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mwy</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nag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unwaith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p:txBody>
      </p:sp>
      <p:sp>
        <p:nvSpPr>
          <p:cNvPr id="11" name="TextBox 10">
            <a:extLst>
              <a:ext uri="{FF2B5EF4-FFF2-40B4-BE49-F238E27FC236}">
                <a16:creationId xmlns:a16="http://schemas.microsoft.com/office/drawing/2014/main" id="{B0CEF159-9048-C941-AB3F-9310CC85D241}"/>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301360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GWARIO</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4" y="1202335"/>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1243229"/>
            <a:ext cx="4601818"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ANGEN AC EISIAU</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8" y="1665349"/>
            <a:ext cx="274563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950028"/>
            <a:ext cx="10990738" cy="646331"/>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Rydyn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gwario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arian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pob</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unigolyn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wario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bethau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gwahanol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Gellir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rhannu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gwario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angen</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eisiau</a:t>
            </a:r>
            <a:r>
              <a:rPr lang="en-GB" dirty="0">
                <a:solidFill>
                  <a:srgbClr val="00303C"/>
                </a:solidFill>
                <a:effectLst/>
                <a:latin typeface="Futura" panose="020B0602020204020303" pitchFamily="34" charset="-79"/>
                <a:cs typeface="Futura" panose="020B0602020204020303" pitchFamily="34" charset="-79"/>
              </a:rPr>
              <a:t>: </a:t>
            </a:r>
          </a:p>
        </p:txBody>
      </p:sp>
      <p:sp>
        <p:nvSpPr>
          <p:cNvPr id="15" name="Rectangle 14">
            <a:extLst>
              <a:ext uri="{FF2B5EF4-FFF2-40B4-BE49-F238E27FC236}">
                <a16:creationId xmlns:a16="http://schemas.microsoft.com/office/drawing/2014/main" id="{0842B0B8-56A9-EB43-AE27-11C28B86A57B}"/>
              </a:ext>
            </a:extLst>
          </p:cNvPr>
          <p:cNvSpPr/>
          <p:nvPr userDrawn="1"/>
        </p:nvSpPr>
        <p:spPr>
          <a:xfrm>
            <a:off x="1036227" y="3074508"/>
            <a:ext cx="4831175" cy="233910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err="1">
                <a:solidFill>
                  <a:srgbClr val="00303C"/>
                </a:solidFill>
                <a:effectLst/>
                <a:latin typeface="FUTURA MEDIUM" panose="020B0602020204020303" pitchFamily="34" charset="-79"/>
                <a:cs typeface="FUTURA MEDIUM" panose="020B0602020204020303" pitchFamily="34" charset="-79"/>
              </a:rPr>
              <a:t>Angen</a:t>
            </a:r>
            <a:r>
              <a:rPr lang="en-GB" sz="2000" b="1" dirty="0">
                <a:solidFill>
                  <a:srgbClr val="00303C"/>
                </a:solidFill>
                <a:effectLst/>
                <a:latin typeface="FUTURA MEDIUM" panose="020B0602020204020303" pitchFamily="34" charset="-79"/>
                <a:cs typeface="FUTURA MEDIUM" panose="020B0602020204020303" pitchFamily="34" charset="-79"/>
              </a:rPr>
              <a:t> </a:t>
            </a:r>
            <a:r>
              <a:rPr lang="cy-GB" dirty="0">
                <a:solidFill>
                  <a:srgbClr val="00303C"/>
                </a:solidFill>
                <a:effectLst/>
                <a:latin typeface="Futura" panose="020B0602020204020303" pitchFamily="34" charset="-79"/>
                <a:cs typeface="Futura" panose="020B0602020204020303" pitchFamily="34" charset="-79"/>
              </a:rPr>
              <a:t>– Hanfodion angenrhediol yw’r rhain; y pethau na allwch wneud hebddynt. Mae rhai ohonynt yn amlwg, fel dŵr, bwyd neu gartref, ond fe allai fod angen i chi wneud dewisiadau ynglŷn â nhw o hyd, fel pa frandiau i’w prynu, a fydd yn effeithio ar y pris.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303C"/>
              </a:solidFill>
              <a:effectLst/>
              <a:latin typeface="Futura" panose="020B0602020204020303" pitchFamily="34" charset="-79"/>
              <a:cs typeface="Futura" panose="020B0602020204020303" pitchFamily="34" charset="-79"/>
            </a:endParaRPr>
          </a:p>
        </p:txBody>
      </p:sp>
      <p:sp>
        <p:nvSpPr>
          <p:cNvPr id="26" name="Rectangle 25">
            <a:extLst>
              <a:ext uri="{FF2B5EF4-FFF2-40B4-BE49-F238E27FC236}">
                <a16:creationId xmlns:a16="http://schemas.microsoft.com/office/drawing/2014/main" id="{9D5F078A-D272-9447-AE22-E36CC77B6237}"/>
              </a:ext>
            </a:extLst>
          </p:cNvPr>
          <p:cNvSpPr/>
          <p:nvPr userDrawn="1"/>
        </p:nvSpPr>
        <p:spPr>
          <a:xfrm>
            <a:off x="6248399" y="3075258"/>
            <a:ext cx="4664766" cy="261610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err="1">
                <a:solidFill>
                  <a:srgbClr val="00303C"/>
                </a:solidFill>
                <a:effectLst/>
                <a:latin typeface="FUTURA MEDIUM" panose="020B0602020204020303" pitchFamily="34" charset="-79"/>
                <a:cs typeface="FUTURA MEDIUM" panose="020B0602020204020303" pitchFamily="34" charset="-79"/>
              </a:rPr>
              <a:t>Eisiau</a:t>
            </a:r>
            <a:r>
              <a:rPr lang="en-GB" sz="2000" b="1"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Dyma’r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eitemau</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gwasanaethau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neu’r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profiadau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hoffech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prynu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gennych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ddigon</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arian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Dyma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lle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dewis</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blaenoriaethau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personol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dod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amlwg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flaenoriaeth</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pob</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unigolyn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rhoi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bob un </a:t>
            </a:r>
            <a:r>
              <a:rPr lang="en-GB" dirty="0" err="1">
                <a:solidFill>
                  <a:srgbClr val="00303C"/>
                </a:solidFill>
                <a:effectLst/>
                <a:latin typeface="Futura" panose="020B0602020204020303" pitchFamily="34" charset="-79"/>
                <a:cs typeface="Futura" panose="020B0602020204020303" pitchFamily="34" charset="-79"/>
              </a:rPr>
              <a:t>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rhain</a:t>
            </a:r>
            <a:r>
              <a:rPr lang="en-GB" dirty="0">
                <a:solidFill>
                  <a:srgbClr val="00303C"/>
                </a:solidFill>
                <a:effectLst/>
                <a:latin typeface="Futura" panose="020B0602020204020303" pitchFamily="34" charset="-79"/>
                <a:cs typeface="Futura" panose="020B0602020204020303" pitchFamily="34" charset="-79"/>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232425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6254315"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CADW GOLWG AR EICH CYLLIDEB</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501175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64633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gosod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mor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golwg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7" name="Rectangle 6">
            <a:extLst>
              <a:ext uri="{FF2B5EF4-FFF2-40B4-BE49-F238E27FC236}">
                <a16:creationId xmlns:a16="http://schemas.microsoft.com/office/drawing/2014/main" id="{33283766-002E-B544-B4C0-3BC9AF6A724A}"/>
              </a:ext>
            </a:extLst>
          </p:cNvPr>
          <p:cNvSpPr/>
          <p:nvPr userDrawn="1"/>
        </p:nvSpPr>
        <p:spPr>
          <a:xfrm>
            <a:off x="522725" y="2287848"/>
            <a:ext cx="5321484" cy="3754874"/>
          </a:xfrm>
          <a:prstGeom prst="rect">
            <a:avLst/>
          </a:prstGeom>
        </p:spPr>
        <p:txBody>
          <a:bodyPr wrap="square">
            <a:spAutoFit/>
          </a:bodyPr>
          <a:lstStyle/>
          <a:p>
            <a:pPr marL="457200" indent="-457200">
              <a:buAutoNum type="arabicPeriod"/>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Nifer</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o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botiau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arian</a:t>
            </a:r>
            <a:endParaRPr lang="en-GB" sz="2000" b="1"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endParaRPr lang="en-GB" sz="20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rhesymau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mor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tueddu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man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-mi-</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gartref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cyfredol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un man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gweld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union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dillad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9" name="Rectangle 8">
            <a:extLst>
              <a:ext uri="{FF2B5EF4-FFF2-40B4-BE49-F238E27FC236}">
                <a16:creationId xmlns:a16="http://schemas.microsoft.com/office/drawing/2014/main" id="{32805021-29E0-0F4B-BBBF-62206B8122D9}"/>
              </a:ext>
            </a:extLst>
          </p:cNvPr>
          <p:cNvSpPr/>
          <p:nvPr userDrawn="1"/>
        </p:nvSpPr>
        <p:spPr>
          <a:xfrm>
            <a:off x="6082746" y="2271319"/>
            <a:ext cx="5625549" cy="3416320"/>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dull pot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awgrymu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gwahanu’ch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botiau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flychau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-mi-</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wahân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gartref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wahân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ddyrannu’ch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botiau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ddechrau’r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mis,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gwybod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gyfrinach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dull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neilltuo’r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‘pot’,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dweud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3" name="TextBox 12">
            <a:extLst>
              <a:ext uri="{FF2B5EF4-FFF2-40B4-BE49-F238E27FC236}">
                <a16:creationId xmlns:a16="http://schemas.microsoft.com/office/drawing/2014/main" id="{5EF279C6-5BA5-C640-99B2-424C7477E695}"/>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2600732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E826EA9-2952-D245-ADC7-56EA9066856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970"/>
          <a:stretch/>
        </p:blipFill>
        <p:spPr bwMode="auto">
          <a:xfrm>
            <a:off x="0" y="-1"/>
            <a:ext cx="12192000" cy="623703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B7CC16D-4A23-1543-B74E-484302A74DB8}"/>
              </a:ext>
            </a:extLst>
          </p:cNvPr>
          <p:cNvSpPr/>
          <p:nvPr userDrawn="1"/>
        </p:nvSpPr>
        <p:spPr>
          <a:xfrm>
            <a:off x="697506" y="701052"/>
            <a:ext cx="4258950" cy="4814502"/>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1611456" y="105723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973644" y="1839082"/>
            <a:ext cx="3681182" cy="2862322"/>
          </a:xfrm>
          <a:prstGeom prst="rect">
            <a:avLst/>
          </a:prstGeom>
        </p:spPr>
        <p:txBody>
          <a:bodyPr wrap="square">
            <a:spAutoFit/>
          </a:bodyPr>
          <a:lstStyle/>
          <a:p>
            <a:r>
              <a:rPr lang="en-GB" sz="1800" kern="1200" dirty="0" err="1">
                <a:solidFill>
                  <a:schemeClr val="bg1"/>
                </a:solidFill>
                <a:effectLst/>
                <a:latin typeface="Futura Medium" panose="020B0602020204020303" pitchFamily="34" charset="-79"/>
                <a:ea typeface="+mn-ea"/>
                <a:cs typeface="Futura Medium" panose="020B0602020204020303" pitchFamily="34" charset="-79"/>
              </a:rPr>
              <a:t>Os</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incwm</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gyfer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mis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£130,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sut</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byddech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rannu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draws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potiau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gwario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canlynol</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Mynd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allan</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Dillad</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Bwyd</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Teithio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1073426" y="1671261"/>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3"/>
          <a:stretch>
            <a:fillRect/>
          </a:stretch>
        </p:blipFill>
        <p:spPr>
          <a:xfrm>
            <a:off x="1001856" y="947111"/>
            <a:ext cx="812288" cy="643061"/>
          </a:xfrm>
          <a:prstGeom prst="rect">
            <a:avLst/>
          </a:prstGeom>
        </p:spPr>
      </p:pic>
      <p:sp>
        <p:nvSpPr>
          <p:cNvPr id="13" name="TextBox 12">
            <a:extLst>
              <a:ext uri="{FF2B5EF4-FFF2-40B4-BE49-F238E27FC236}">
                <a16:creationId xmlns:a16="http://schemas.microsoft.com/office/drawing/2014/main" id="{4353C04A-D67A-6242-8A9C-A7D76512A676}"/>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1850266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283766-002E-B544-B4C0-3BC9AF6A724A}"/>
              </a:ext>
            </a:extLst>
          </p:cNvPr>
          <p:cNvSpPr/>
          <p:nvPr userDrawn="1"/>
        </p:nvSpPr>
        <p:spPr>
          <a:xfrm>
            <a:off x="483705" y="394259"/>
            <a:ext cx="11095382" cy="5693866"/>
          </a:xfrm>
          <a:prstGeom prst="rect">
            <a:avLst/>
          </a:prstGeom>
        </p:spPr>
        <p:txBody>
          <a:bodyPr wrap="square">
            <a:spAutoFit/>
          </a:bodyPr>
          <a:lstStyle/>
          <a:p>
            <a:pPr marL="0" indent="0">
              <a:buNone/>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Rheoli</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arian</a:t>
            </a:r>
            <a:endParaRPr lang="en-GB" sz="2000" b="1"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endParaRPr lang="en-GB" sz="20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gofnodi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trafodyn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gadw’n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gyfredol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dull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gofnodi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drafodyn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debydau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uniongyrchol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thaliadau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electronig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gynnal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templed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penawdau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canlynol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bapur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electronig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Excel):</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Nesaf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agoriadol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Dyma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dechrau’r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popeth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agoriadol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£0.00)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9" name="TextBox 8">
            <a:extLst>
              <a:ext uri="{FF2B5EF4-FFF2-40B4-BE49-F238E27FC236}">
                <a16:creationId xmlns:a16="http://schemas.microsoft.com/office/drawing/2014/main" id="{32F339A1-1278-E04D-8CFD-501539DE3DE2}"/>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pic>
        <p:nvPicPr>
          <p:cNvPr id="2" name="Picture 1">
            <a:extLst>
              <a:ext uri="{FF2B5EF4-FFF2-40B4-BE49-F238E27FC236}">
                <a16:creationId xmlns:a16="http://schemas.microsoft.com/office/drawing/2014/main" id="{97C313FE-D372-A44E-B4FB-A2BC9A260EDD}"/>
              </a:ext>
            </a:extLst>
          </p:cNvPr>
          <p:cNvPicPr>
            <a:picLocks noChangeAspect="1"/>
          </p:cNvPicPr>
          <p:nvPr userDrawn="1"/>
        </p:nvPicPr>
        <p:blipFill>
          <a:blip r:embed="rId2"/>
          <a:stretch>
            <a:fillRect/>
          </a:stretch>
        </p:blipFill>
        <p:spPr>
          <a:xfrm>
            <a:off x="1038639" y="3831665"/>
            <a:ext cx="9985513" cy="701372"/>
          </a:xfrm>
          <a:prstGeom prst="rect">
            <a:avLst/>
          </a:prstGeom>
        </p:spPr>
      </p:pic>
    </p:spTree>
    <p:extLst>
      <p:ext uri="{BB962C8B-B14F-4D97-AF65-F5344CB8AC3E}">
        <p14:creationId xmlns:p14="http://schemas.microsoft.com/office/powerpoint/2010/main" val="2695602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283766-002E-B544-B4C0-3BC9AF6A724A}"/>
              </a:ext>
            </a:extLst>
          </p:cNvPr>
          <p:cNvSpPr/>
          <p:nvPr userDrawn="1"/>
        </p:nvSpPr>
        <p:spPr>
          <a:xfrm>
            <a:off x="483705" y="394259"/>
            <a:ext cx="11095382" cy="2308324"/>
          </a:xfrm>
          <a:prstGeom prst="rect">
            <a:avLst/>
          </a:prstGeom>
        </p:spPr>
        <p:txBody>
          <a:bodyPr wrap="square">
            <a:spAutoFit/>
          </a:bodyPr>
          <a:lstStyle/>
          <a:p>
            <a:pPr marL="0" indent="0">
              <a:buNone/>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olaf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gofnodi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dyddiad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disgrifiad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trafodyn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gofnodi’r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dderbynnir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cynyddu’r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lleihau’r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 name="Rectangle 1">
            <a:extLst>
              <a:ext uri="{FF2B5EF4-FFF2-40B4-BE49-F238E27FC236}">
                <a16:creationId xmlns:a16="http://schemas.microsoft.com/office/drawing/2014/main" id="{78DFD752-9F40-B14F-8B10-AE3C02A3375A}"/>
              </a:ext>
            </a:extLst>
          </p:cNvPr>
          <p:cNvSpPr/>
          <p:nvPr userDrawn="1"/>
        </p:nvSpPr>
        <p:spPr>
          <a:xfrm>
            <a:off x="2720009" y="5585248"/>
            <a:ext cx="8207706" cy="369332"/>
          </a:xfrm>
          <a:prstGeom prst="rect">
            <a:avLst/>
          </a:prstGeom>
        </p:spPr>
        <p:txBody>
          <a:bodyPr wrap="square">
            <a:spAutoFit/>
          </a:bodyPr>
          <a:lstStyle/>
          <a:p>
            <a:r>
              <a:rPr lang="en-GB" b="0" i="0" dirty="0">
                <a:solidFill>
                  <a:srgbClr val="002F3B"/>
                </a:solidFill>
                <a:effectLst/>
                <a:latin typeface="Futura Medium" panose="020B0602020204020303" pitchFamily="34" charset="-79"/>
                <a:cs typeface="Futura Medium" panose="020B0602020204020303" pitchFamily="34" charset="-79"/>
              </a:rPr>
              <a:t>DC – </a:t>
            </a:r>
            <a:r>
              <a:rPr lang="en-GB" b="0" i="0" dirty="0" err="1">
                <a:solidFill>
                  <a:srgbClr val="002F3B"/>
                </a:solidFill>
                <a:effectLst/>
                <a:latin typeface="Futura Medium" panose="020B0602020204020303" pitchFamily="34" charset="-79"/>
                <a:cs typeface="Futura Medium" panose="020B0602020204020303" pitchFamily="34" charset="-79"/>
              </a:rPr>
              <a:t>Cerdyn</a:t>
            </a:r>
            <a:r>
              <a:rPr lang="en-GB" b="0" i="0" dirty="0">
                <a:solidFill>
                  <a:srgbClr val="002F3B"/>
                </a:solidFill>
                <a:effectLst/>
                <a:latin typeface="Futura Medium" panose="020B0602020204020303" pitchFamily="34" charset="-79"/>
                <a:cs typeface="Futura Medium" panose="020B0602020204020303" pitchFamily="34" charset="-79"/>
              </a:rPr>
              <a:t> </a:t>
            </a:r>
            <a:r>
              <a:rPr lang="en-GB" b="0" i="0" dirty="0" err="1">
                <a:solidFill>
                  <a:srgbClr val="002F3B"/>
                </a:solidFill>
                <a:effectLst/>
                <a:latin typeface="Futura Medium" panose="020B0602020204020303" pitchFamily="34" charset="-79"/>
                <a:cs typeface="Futura Medium" panose="020B0602020204020303" pitchFamily="34" charset="-79"/>
              </a:rPr>
              <a:t>debyd</a:t>
            </a:r>
            <a:r>
              <a:rPr lang="en-GB" b="0" i="0" dirty="0">
                <a:solidFill>
                  <a:srgbClr val="002F3B"/>
                </a:solidFill>
                <a:effectLst/>
                <a:latin typeface="Futura Medium" panose="020B0602020204020303" pitchFamily="34" charset="-79"/>
                <a:cs typeface="Futura Medium" panose="020B0602020204020303" pitchFamily="34" charset="-79"/>
              </a:rPr>
              <a:t> CM – </a:t>
            </a:r>
            <a:r>
              <a:rPr lang="en-GB" b="0" i="0" dirty="0" err="1">
                <a:solidFill>
                  <a:srgbClr val="002F3B"/>
                </a:solidFill>
                <a:effectLst/>
                <a:latin typeface="Futura Medium" panose="020B0602020204020303" pitchFamily="34" charset="-79"/>
                <a:cs typeface="Futura Medium" panose="020B0602020204020303" pitchFamily="34" charset="-79"/>
              </a:rPr>
              <a:t>Peiriant</a:t>
            </a:r>
            <a:r>
              <a:rPr lang="en-GB" b="0" i="0" dirty="0">
                <a:solidFill>
                  <a:srgbClr val="002F3B"/>
                </a:solidFill>
                <a:effectLst/>
                <a:latin typeface="Futura Medium" panose="020B0602020204020303" pitchFamily="34" charset="-79"/>
                <a:cs typeface="Futura Medium" panose="020B0602020204020303" pitchFamily="34" charset="-79"/>
              </a:rPr>
              <a:t> </a:t>
            </a:r>
            <a:r>
              <a:rPr lang="en-GB" b="0" i="0" dirty="0" err="1">
                <a:solidFill>
                  <a:srgbClr val="002F3B"/>
                </a:solidFill>
                <a:effectLst/>
                <a:latin typeface="Futura Medium" panose="020B0602020204020303" pitchFamily="34" charset="-79"/>
                <a:cs typeface="Futura Medium" panose="020B0602020204020303" pitchFamily="34" charset="-79"/>
              </a:rPr>
              <a:t>arian</a:t>
            </a:r>
            <a:r>
              <a:rPr lang="en-GB" b="0" i="0" dirty="0">
                <a:solidFill>
                  <a:srgbClr val="002F3B"/>
                </a:solidFill>
                <a:effectLst/>
                <a:latin typeface="Futura Medium" panose="020B0602020204020303" pitchFamily="34" charset="-79"/>
                <a:cs typeface="Futura Medium" panose="020B0602020204020303" pitchFamily="34" charset="-79"/>
              </a:rPr>
              <a:t> CR – </a:t>
            </a:r>
            <a:r>
              <a:rPr lang="en-GB" b="0" i="0" dirty="0" err="1">
                <a:solidFill>
                  <a:srgbClr val="002F3B"/>
                </a:solidFill>
                <a:effectLst/>
                <a:latin typeface="Futura Medium" panose="020B0602020204020303" pitchFamily="34" charset="-79"/>
                <a:cs typeface="Futura Medium" panose="020B0602020204020303" pitchFamily="34" charset="-79"/>
              </a:rPr>
              <a:t>Derbynneb</a:t>
            </a:r>
            <a:r>
              <a:rPr lang="en-GB" b="0" i="0" dirty="0">
                <a:solidFill>
                  <a:srgbClr val="002F3B"/>
                </a:solidFill>
                <a:effectLst/>
                <a:latin typeface="Futura Medium" panose="020B0602020204020303" pitchFamily="34" charset="-79"/>
                <a:cs typeface="Futura Medium" panose="020B0602020204020303" pitchFamily="34" charset="-79"/>
              </a:rPr>
              <a:t> </a:t>
            </a:r>
            <a:r>
              <a:rPr lang="en-GB" b="0" i="0" dirty="0" err="1">
                <a:solidFill>
                  <a:srgbClr val="002F3B"/>
                </a:solidFill>
                <a:effectLst/>
                <a:latin typeface="Futura Medium" panose="020B0602020204020303" pitchFamily="34" charset="-79"/>
                <a:cs typeface="Futura Medium" panose="020B0602020204020303" pitchFamily="34" charset="-79"/>
              </a:rPr>
              <a:t>arian</a:t>
            </a:r>
            <a:endParaRPr lang="en-GB" b="0" i="0" dirty="0">
              <a:solidFill>
                <a:srgbClr val="002F3B"/>
              </a:solidFill>
              <a:effectLst/>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0D697997-9A22-1841-A849-EAA7E0F7D2A0}"/>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pic>
        <p:nvPicPr>
          <p:cNvPr id="3" name="Picture 2">
            <a:extLst>
              <a:ext uri="{FF2B5EF4-FFF2-40B4-BE49-F238E27FC236}">
                <a16:creationId xmlns:a16="http://schemas.microsoft.com/office/drawing/2014/main" id="{99CBF5A0-A565-C74C-9039-EDFB48D0FC28}"/>
              </a:ext>
            </a:extLst>
          </p:cNvPr>
          <p:cNvPicPr>
            <a:picLocks noChangeAspect="1"/>
          </p:cNvPicPr>
          <p:nvPr userDrawn="1"/>
        </p:nvPicPr>
        <p:blipFill>
          <a:blip r:embed="rId2"/>
          <a:stretch>
            <a:fillRect/>
          </a:stretch>
        </p:blipFill>
        <p:spPr>
          <a:xfrm>
            <a:off x="1172817" y="1660672"/>
            <a:ext cx="10005391" cy="3811236"/>
          </a:xfrm>
          <a:prstGeom prst="rect">
            <a:avLst/>
          </a:prstGeom>
        </p:spPr>
      </p:pic>
    </p:spTree>
    <p:extLst>
      <p:ext uri="{BB962C8B-B14F-4D97-AF65-F5344CB8AC3E}">
        <p14:creationId xmlns:p14="http://schemas.microsoft.com/office/powerpoint/2010/main" val="1552793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283766-002E-B544-B4C0-3BC9AF6A724A}"/>
              </a:ext>
            </a:extLst>
          </p:cNvPr>
          <p:cNvSpPr/>
          <p:nvPr userDrawn="1"/>
        </p:nvSpPr>
        <p:spPr>
          <a:xfrm>
            <a:off x="513523" y="304807"/>
            <a:ext cx="11304104" cy="5909310"/>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galluogi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faint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union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bapur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wirio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ticio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trafodyn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ymyl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cyfatebol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gellir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cysoni’r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Dychmygwch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anghofio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olaf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£53.15,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£16.71.</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gweld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eto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sinema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£12.99 Bag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£23.45</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hychwanegu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£16.71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Er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botiau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olrhain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draws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gategorïau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9" name="TextBox 8">
            <a:extLst>
              <a:ext uri="{FF2B5EF4-FFF2-40B4-BE49-F238E27FC236}">
                <a16:creationId xmlns:a16="http://schemas.microsoft.com/office/drawing/2014/main" id="{1669FC85-AA79-BA47-A61E-CB0C193F1115}"/>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832302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520261-35E1-304B-94C0-75E5B261ABAE}"/>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1668348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283766-002E-B544-B4C0-3BC9AF6A724A}"/>
              </a:ext>
            </a:extLst>
          </p:cNvPr>
          <p:cNvSpPr/>
          <p:nvPr userDrawn="1"/>
        </p:nvSpPr>
        <p:spPr>
          <a:xfrm>
            <a:off x="483705" y="394259"/>
            <a:ext cx="6344478" cy="5663089"/>
          </a:xfrm>
          <a:prstGeom prst="rect">
            <a:avLst/>
          </a:prstGeom>
        </p:spPr>
        <p:txBody>
          <a:bodyPr wrap="square">
            <a:spAutoFit/>
          </a:bodyPr>
          <a:lstStyle/>
          <a:p>
            <a:pPr marL="0" indent="0">
              <a:buNone/>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3.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apiau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cyllidebu</a:t>
            </a:r>
            <a:endParaRPr lang="en-GB" sz="2000" b="1"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apiau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egwyddor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cyfuno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arloesiadau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technolegol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ddarparu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adnoddau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pwerus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golwg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apiau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syncroneiddio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nag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berthnasol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trafodion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balans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cyffredinol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union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awtomatig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apiau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gategoreiddio’r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drafodion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dillad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awtomatig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categori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canran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ddymuno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1026" name="Picture 2" descr="Budget Planner – Free online daily, monthly and yearly budget planning tool  - Money Advice Service">
            <a:extLst>
              <a:ext uri="{FF2B5EF4-FFF2-40B4-BE49-F238E27FC236}">
                <a16:creationId xmlns:a16="http://schemas.microsoft.com/office/drawing/2014/main" id="{12481676-70E9-2C49-BF04-BE890120F5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46624" y="1103243"/>
            <a:ext cx="4823792" cy="41744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6DAEE6-6E8A-2E41-B1C1-EA433E4FB297}"/>
              </a:ext>
            </a:extLst>
          </p:cNvPr>
          <p:cNvSpPr txBox="1"/>
          <p:nvPr userDrawn="1"/>
        </p:nvSpPr>
        <p:spPr>
          <a:xfrm>
            <a:off x="5247860" y="6289627"/>
            <a:ext cx="726671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CYLLIDEBU</a:t>
            </a:r>
          </a:p>
        </p:txBody>
      </p:sp>
    </p:spTree>
    <p:extLst>
      <p:ext uri="{BB962C8B-B14F-4D97-AF65-F5344CB8AC3E}">
        <p14:creationId xmlns:p14="http://schemas.microsoft.com/office/powerpoint/2010/main" val="2917602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5AB811-D0A7-5C43-8EA0-839FADF5799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7484" b="26495"/>
          <a:stretch/>
        </p:blipFill>
        <p:spPr bwMode="auto">
          <a:xfrm>
            <a:off x="-14058" y="3288632"/>
            <a:ext cx="12206058" cy="293119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6343353"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GWERTH AM ARIAN</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254288"/>
            <a:ext cx="10990738" cy="1754326"/>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gair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Saesneg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“budget”,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term “budget airline”.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ystyried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dewisiadau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mor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werthfawr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opsiwn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drutach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gall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teimlad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da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foddhad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sicrhau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ansawdd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reidrwydd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Dyna pam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mor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ymchwil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darllen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erthyglau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adolygiadau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bargeinion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chynigion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0" name="TextBox 9">
            <a:extLst>
              <a:ext uri="{FF2B5EF4-FFF2-40B4-BE49-F238E27FC236}">
                <a16:creationId xmlns:a16="http://schemas.microsoft.com/office/drawing/2014/main" id="{F803FB23-8815-EA43-A48B-CD18D6AA3F73}"/>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3242272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3D9040-F66F-D446-8947-91D7DCF30CFB}"/>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1218463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A86722-396A-8D4F-B83B-A8E8B178F2F8}"/>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122678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47DA8-77D9-C345-833E-B599C4569986}"/>
              </a:ext>
            </a:extLst>
          </p:cNvPr>
          <p:cNvPicPr>
            <a:picLocks noChangeAspect="1"/>
          </p:cNvPicPr>
          <p:nvPr userDrawn="1"/>
        </p:nvPicPr>
        <p:blipFill rotWithShape="1">
          <a:blip r:embed="rId2"/>
          <a:srcRect t="3161" b="18810"/>
          <a:stretch/>
        </p:blipFill>
        <p:spPr>
          <a:xfrm>
            <a:off x="0" y="-19288"/>
            <a:ext cx="12192000" cy="6336631"/>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BE510EE-3AAA-E14D-BDB6-2B4D78EFE4CE}"/>
              </a:ext>
            </a:extLst>
          </p:cNvPr>
          <p:cNvSpPr/>
          <p:nvPr userDrawn="1"/>
        </p:nvSpPr>
        <p:spPr>
          <a:xfrm>
            <a:off x="6719173" y="2035268"/>
            <a:ext cx="4824248" cy="3635689"/>
          </a:xfrm>
          <a:prstGeom prst="roundRect">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DA7117-3B8D-A640-96E6-F56E94DF9E7C}"/>
              </a:ext>
            </a:extLst>
          </p:cNvPr>
          <p:cNvSpPr/>
          <p:nvPr userDrawn="1"/>
        </p:nvSpPr>
        <p:spPr>
          <a:xfrm>
            <a:off x="7620512" y="2326835"/>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0" name="Rectangle 19">
            <a:extLst>
              <a:ext uri="{FF2B5EF4-FFF2-40B4-BE49-F238E27FC236}">
                <a16:creationId xmlns:a16="http://schemas.microsoft.com/office/drawing/2014/main" id="{09A534D9-3953-F843-9AAD-D36B6782528B}"/>
              </a:ext>
            </a:extLst>
          </p:cNvPr>
          <p:cNvSpPr/>
          <p:nvPr userDrawn="1"/>
        </p:nvSpPr>
        <p:spPr>
          <a:xfrm>
            <a:off x="7071268" y="3048884"/>
            <a:ext cx="4175852" cy="2308324"/>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fyddech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chi’n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ystyried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bod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ffôn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clyfar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rhywbeth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mae</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angen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neu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eisiau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Trafodwch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gydag</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eraill</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rhannwch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barn. 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yw’ch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barn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newid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dibynnu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Oedran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unigolyn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Ble</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byd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mae’n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byw</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Faint o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sydd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ganddo</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21" name="Straight Connector 20">
            <a:extLst>
              <a:ext uri="{FF2B5EF4-FFF2-40B4-BE49-F238E27FC236}">
                <a16:creationId xmlns:a16="http://schemas.microsoft.com/office/drawing/2014/main" id="{1D11E56B-EBCE-4047-AB5D-5A818B34589A}"/>
              </a:ext>
            </a:extLst>
          </p:cNvPr>
          <p:cNvCxnSpPr>
            <a:cxnSpLocks/>
          </p:cNvCxnSpPr>
          <p:nvPr userDrawn="1"/>
        </p:nvCxnSpPr>
        <p:spPr>
          <a:xfrm>
            <a:off x="7102802" y="2971337"/>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3" name="Picture 22">
            <a:extLst>
              <a:ext uri="{FF2B5EF4-FFF2-40B4-BE49-F238E27FC236}">
                <a16:creationId xmlns:a16="http://schemas.microsoft.com/office/drawing/2014/main" id="{26787147-2983-474F-AC96-65FF38672805}"/>
              </a:ext>
            </a:extLst>
          </p:cNvPr>
          <p:cNvPicPr/>
          <p:nvPr userDrawn="1"/>
        </p:nvPicPr>
        <p:blipFill>
          <a:blip r:embed="rId3"/>
          <a:stretch>
            <a:fillRect/>
          </a:stretch>
        </p:blipFill>
        <p:spPr>
          <a:xfrm>
            <a:off x="7031232" y="2247187"/>
            <a:ext cx="812288" cy="643061"/>
          </a:xfrm>
          <a:prstGeom prst="rect">
            <a:avLst/>
          </a:prstGeom>
        </p:spPr>
      </p:pic>
      <p:sp>
        <p:nvSpPr>
          <p:cNvPr id="13" name="TextBox 12">
            <a:extLst>
              <a:ext uri="{FF2B5EF4-FFF2-40B4-BE49-F238E27FC236}">
                <a16:creationId xmlns:a16="http://schemas.microsoft.com/office/drawing/2014/main" id="{06FE9B93-9819-DB40-93B8-DA78193AB43B}"/>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2057828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6254315"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SIOPA O GWMPAS </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2848341"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1477328"/>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fannau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achosion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bargen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chweil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siopa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gwmpas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gerdded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fyny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mhob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siop</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rhyngrwyd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3" name="Rectangle 2">
            <a:extLst>
              <a:ext uri="{FF2B5EF4-FFF2-40B4-BE49-F238E27FC236}">
                <a16:creationId xmlns:a16="http://schemas.microsoft.com/office/drawing/2014/main" id="{0ABA7A61-35D1-9D43-86CA-819CB8C3C9FD}"/>
              </a:ext>
            </a:extLst>
          </p:cNvPr>
          <p:cNvSpPr/>
          <p:nvPr userDrawn="1"/>
        </p:nvSpPr>
        <p:spPr>
          <a:xfrm>
            <a:off x="522725" y="2628757"/>
            <a:ext cx="5321484" cy="3170099"/>
          </a:xfrm>
          <a:prstGeom prst="rect">
            <a:avLst/>
          </a:prstGeom>
        </p:spPr>
        <p:txBody>
          <a:bodyPr wrap="square">
            <a:spAutoFit/>
          </a:bodyPr>
          <a:lstStyle/>
          <a:p>
            <a:pPr marL="342900" indent="-342900">
              <a:buAutoNum type="arabicPeriod"/>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gwefannau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cymharu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prisiau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datblygu’n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gyflenwyr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manwerthwyr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cofnodi’r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chwilio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amdano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opsiynau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adnodd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safleoedd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cynrychioli’r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gyflenwyr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cyflenwr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pris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a:t>
            </a:r>
          </a:p>
        </p:txBody>
      </p:sp>
      <p:sp>
        <p:nvSpPr>
          <p:cNvPr id="10" name="Rectangle 9">
            <a:extLst>
              <a:ext uri="{FF2B5EF4-FFF2-40B4-BE49-F238E27FC236}">
                <a16:creationId xmlns:a16="http://schemas.microsoft.com/office/drawing/2014/main" id="{61EB87E1-AE08-AF4C-9ACB-CAB18A152C2C}"/>
              </a:ext>
            </a:extLst>
          </p:cNvPr>
          <p:cNvSpPr/>
          <p:nvPr userDrawn="1"/>
        </p:nvSpPr>
        <p:spPr>
          <a:xfrm>
            <a:off x="6096000" y="2565531"/>
            <a:ext cx="5970104" cy="3447098"/>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anghyfarwydd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wefannau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gwefannau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Archwilio</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Stryd</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Fawr</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a:t>
            </a:r>
            <a:endParaRPr lang="en-GB" sz="20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ambell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siop</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arbed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siopau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pa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pris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sylwi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fargeinion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chynigion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3" name="TextBox 12">
            <a:extLst>
              <a:ext uri="{FF2B5EF4-FFF2-40B4-BE49-F238E27FC236}">
                <a16:creationId xmlns:a16="http://schemas.microsoft.com/office/drawing/2014/main" id="{9EB8015A-4D84-5440-8884-A2F71CEFA07B}"/>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1768673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BA7A61-35D1-9D43-86CA-819CB8C3C9FD}"/>
              </a:ext>
            </a:extLst>
          </p:cNvPr>
          <p:cNvSpPr/>
          <p:nvPr userDrawn="1"/>
        </p:nvSpPr>
        <p:spPr>
          <a:xfrm>
            <a:off x="550445" y="571241"/>
            <a:ext cx="5321484" cy="3754874"/>
          </a:xfrm>
          <a:prstGeom prst="rect">
            <a:avLst/>
          </a:prstGeom>
        </p:spPr>
        <p:txBody>
          <a:bodyPr wrap="square">
            <a:spAutoFit/>
          </a:bodyPr>
          <a:lstStyle/>
          <a:p>
            <a:r>
              <a:rPr lang="en-GB" sz="2000" b="1" kern="1200" dirty="0">
                <a:solidFill>
                  <a:srgbClr val="00303C"/>
                </a:solidFill>
                <a:effectLst/>
                <a:latin typeface="FUTURA MEDIUM" panose="020B0602020204020303" pitchFamily="34" charset="-79"/>
                <a:ea typeface="+mn-ea"/>
                <a:cs typeface="FUTURA MEDIUM" panose="020B0602020204020303" pitchFamily="34" charset="-79"/>
              </a:rPr>
              <a:t>3. Gall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safleoedd</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gwybodaeth</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ac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adolygu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ddefnyddiol</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safleoedd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gwybodaeth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ddiddordeb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bodloni’ch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anghenion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safleoedd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barn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ddiddordeb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nodi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faterion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ansawdd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ddrutach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ansawdd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0" name="Rectangle 9">
            <a:extLst>
              <a:ext uri="{FF2B5EF4-FFF2-40B4-BE49-F238E27FC236}">
                <a16:creationId xmlns:a16="http://schemas.microsoft.com/office/drawing/2014/main" id="{61EB87E1-AE08-AF4C-9ACB-CAB18A152C2C}"/>
              </a:ext>
            </a:extLst>
          </p:cNvPr>
          <p:cNvSpPr/>
          <p:nvPr userDrawn="1"/>
        </p:nvSpPr>
        <p:spPr>
          <a:xfrm>
            <a:off x="6165448" y="598542"/>
            <a:ext cx="5375736" cy="4062651"/>
          </a:xfrm>
          <a:prstGeom prst="rect">
            <a:avLst/>
          </a:prstGeom>
        </p:spPr>
        <p:txBody>
          <a:bodyPr wrap="square">
            <a:spAutoFit/>
          </a:bodyPr>
          <a:lstStyle/>
          <a:p>
            <a:r>
              <a:rPr lang="en-GB" sz="20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Ailnegodi</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contractau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adnewyddu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chontractau</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20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Peidiwch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adnewyddu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contract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ffôn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symudol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pris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wastad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safle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cymharu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bargen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presennol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dyfynbrisiau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gontractau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teledu, band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eang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cyfleustodau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telerau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contract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anghenion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9" name="TextBox 8">
            <a:extLst>
              <a:ext uri="{FF2B5EF4-FFF2-40B4-BE49-F238E27FC236}">
                <a16:creationId xmlns:a16="http://schemas.microsoft.com/office/drawing/2014/main" id="{3859471C-45B8-314E-AAC8-6874027D29B8}"/>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1051055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4A4E6D-6451-FB4C-8605-718AB4EFC3E9}"/>
              </a:ext>
            </a:extLst>
          </p:cNvPr>
          <p:cNvPicPr>
            <a:picLocks noChangeAspect="1"/>
          </p:cNvPicPr>
          <p:nvPr userDrawn="1"/>
        </p:nvPicPr>
        <p:blipFill rotWithShape="1">
          <a:blip r:embed="rId2"/>
          <a:srcRect t="22287"/>
          <a:stretch/>
        </p:blipFill>
        <p:spPr>
          <a:xfrm>
            <a:off x="0" y="-1"/>
            <a:ext cx="12191999" cy="6326533"/>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1E5D7E2-E8F7-0C4C-98C2-5174F46D5127}"/>
              </a:ext>
            </a:extLst>
          </p:cNvPr>
          <p:cNvSpPr/>
          <p:nvPr userDrawn="1"/>
        </p:nvSpPr>
        <p:spPr>
          <a:xfrm>
            <a:off x="7029968" y="624824"/>
            <a:ext cx="4614164" cy="481450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E89E84-817B-1743-8978-1453A8E29180}"/>
              </a:ext>
            </a:extLst>
          </p:cNvPr>
          <p:cNvSpPr/>
          <p:nvPr userDrawn="1"/>
        </p:nvSpPr>
        <p:spPr>
          <a:xfrm>
            <a:off x="7980005" y="10067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DEFF61D7-EA92-5E46-AA19-48526940C72C}"/>
              </a:ext>
            </a:extLst>
          </p:cNvPr>
          <p:cNvSpPr/>
          <p:nvPr userDrawn="1"/>
        </p:nvSpPr>
        <p:spPr>
          <a:xfrm>
            <a:off x="7361187" y="1702667"/>
            <a:ext cx="4108569" cy="3416320"/>
          </a:xfrm>
          <a:prstGeom prst="rect">
            <a:avLst/>
          </a:prstGeom>
        </p:spPr>
        <p:txBody>
          <a:bodyPr wrap="square">
            <a:spAutoFit/>
          </a:bodyPr>
          <a:lstStyle/>
          <a:p>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Daeth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gwefannau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cymharu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amlwg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gyntaf</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nghanol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1990au.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Chwilotwyr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ydynt</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bôn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gall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siopwyr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defnyddio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hidlo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chymharu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cynhyrchion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sail pris a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ffactorau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eraill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Dydyn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nhw</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ddim</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arfer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gwerthu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cynhyrchion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uniongyrchol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hunain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lle</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hynny</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nhw’n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ennill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arian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gytundebau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marchnata</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gyda’r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cwmnïau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nhw’n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gweithio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gyda</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nhw</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13" name="Straight Connector 12">
            <a:extLst>
              <a:ext uri="{FF2B5EF4-FFF2-40B4-BE49-F238E27FC236}">
                <a16:creationId xmlns:a16="http://schemas.microsoft.com/office/drawing/2014/main" id="{DFC9B7E8-002E-1144-8530-9E77B640B227}"/>
              </a:ext>
            </a:extLst>
          </p:cNvPr>
          <p:cNvCxnSpPr/>
          <p:nvPr userDrawn="1"/>
        </p:nvCxnSpPr>
        <p:spPr>
          <a:xfrm>
            <a:off x="7462295" y="1625120"/>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771DE239-72DC-7C4C-B671-9195E6147D3E}"/>
              </a:ext>
            </a:extLst>
          </p:cNvPr>
          <p:cNvPicPr/>
          <p:nvPr userDrawn="1"/>
        </p:nvPicPr>
        <p:blipFill>
          <a:blip r:embed="rId3"/>
          <a:stretch>
            <a:fillRect/>
          </a:stretch>
        </p:blipFill>
        <p:spPr>
          <a:xfrm>
            <a:off x="7395873" y="920342"/>
            <a:ext cx="789700" cy="608727"/>
          </a:xfrm>
          <a:prstGeom prst="rect">
            <a:avLst/>
          </a:prstGeom>
        </p:spPr>
      </p:pic>
      <p:sp>
        <p:nvSpPr>
          <p:cNvPr id="15" name="TextBox 14">
            <a:extLst>
              <a:ext uri="{FF2B5EF4-FFF2-40B4-BE49-F238E27FC236}">
                <a16:creationId xmlns:a16="http://schemas.microsoft.com/office/drawing/2014/main" id="{BE227F2E-BEB0-FB4A-BB3A-C2155A786946}"/>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2171356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321459"/>
            <a:ext cx="7666103" cy="830997"/>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CYMHARU PRISIAU YN YR </a:t>
            </a:r>
          </a:p>
          <a:p>
            <a:r>
              <a:rPr lang="en-US" sz="2400" dirty="0">
                <a:solidFill>
                  <a:srgbClr val="218231"/>
                </a:solidFill>
                <a:latin typeface="Futura Medium" panose="020B0602020204020303" pitchFamily="34" charset="-79"/>
                <a:cs typeface="Futura Medium" panose="020B0602020204020303" pitchFamily="34" charset="-79"/>
              </a:rPr>
              <a:t>ARCHFARCHNAD</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1113968"/>
            <a:ext cx="353082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1" y="1340776"/>
            <a:ext cx="5493516" cy="2308324"/>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archfarchnad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chwiliwch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bris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bargeinion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pris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cost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fesul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litr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cilogram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ddrutach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nag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ohono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well o ran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5" name="Rounded Rectangle 14">
            <a:extLst>
              <a:ext uri="{FF2B5EF4-FFF2-40B4-BE49-F238E27FC236}">
                <a16:creationId xmlns:a16="http://schemas.microsoft.com/office/drawing/2014/main" id="{DA665EE1-D13D-0745-A398-873BC12BD1BA}"/>
              </a:ext>
            </a:extLst>
          </p:cNvPr>
          <p:cNvSpPr/>
          <p:nvPr userDrawn="1"/>
        </p:nvSpPr>
        <p:spPr>
          <a:xfrm>
            <a:off x="556517" y="3477686"/>
            <a:ext cx="5287766" cy="2562411"/>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27421D-9A08-2445-9F74-D7BDD21AED58}"/>
              </a:ext>
            </a:extLst>
          </p:cNvPr>
          <p:cNvSpPr/>
          <p:nvPr userDrawn="1"/>
        </p:nvSpPr>
        <p:spPr>
          <a:xfrm>
            <a:off x="1506554" y="3767045"/>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B7DE5897-BA6E-CE46-A5B5-7ACC27FC814D}"/>
              </a:ext>
            </a:extLst>
          </p:cNvPr>
          <p:cNvSpPr/>
          <p:nvPr userDrawn="1"/>
        </p:nvSpPr>
        <p:spPr>
          <a:xfrm>
            <a:off x="887736" y="4462931"/>
            <a:ext cx="4481985"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Mae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apiau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cymharu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prisiau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caniatáu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chi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sganio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cod bar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cynnyrch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gael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gwybod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allwch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brynu’n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rhatach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rhywle</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arall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p>
        </p:txBody>
      </p:sp>
      <p:cxnSp>
        <p:nvCxnSpPr>
          <p:cNvPr id="19" name="Straight Connector 18">
            <a:extLst>
              <a:ext uri="{FF2B5EF4-FFF2-40B4-BE49-F238E27FC236}">
                <a16:creationId xmlns:a16="http://schemas.microsoft.com/office/drawing/2014/main" id="{E4629739-1E70-544E-8C3E-43FF553570F5}"/>
              </a:ext>
            </a:extLst>
          </p:cNvPr>
          <p:cNvCxnSpPr/>
          <p:nvPr userDrawn="1"/>
        </p:nvCxnSpPr>
        <p:spPr>
          <a:xfrm>
            <a:off x="988844" y="4385384"/>
            <a:ext cx="3636579"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54B35B97-CF10-CE47-B236-D071A6BB8C20}"/>
              </a:ext>
            </a:extLst>
          </p:cNvPr>
          <p:cNvPicPr/>
          <p:nvPr userDrawn="1"/>
        </p:nvPicPr>
        <p:blipFill>
          <a:blip r:embed="rId3"/>
          <a:stretch>
            <a:fillRect/>
          </a:stretch>
        </p:blipFill>
        <p:spPr>
          <a:xfrm>
            <a:off x="922422" y="3677584"/>
            <a:ext cx="789700" cy="608727"/>
          </a:xfrm>
          <a:prstGeom prst="rect">
            <a:avLst/>
          </a:prstGeom>
        </p:spPr>
      </p:pic>
      <p:pic>
        <p:nvPicPr>
          <p:cNvPr id="9" name="Picture 8">
            <a:extLst>
              <a:ext uri="{FF2B5EF4-FFF2-40B4-BE49-F238E27FC236}">
                <a16:creationId xmlns:a16="http://schemas.microsoft.com/office/drawing/2014/main" id="{E276C795-81FB-D743-9BB8-57D237546AB0}"/>
              </a:ext>
            </a:extLst>
          </p:cNvPr>
          <p:cNvPicPr>
            <a:picLocks noChangeAspect="1"/>
          </p:cNvPicPr>
          <p:nvPr userDrawn="1"/>
        </p:nvPicPr>
        <p:blipFill rotWithShape="1">
          <a:blip r:embed="rId4"/>
          <a:srcRect l="15981" r="19878"/>
          <a:stretch/>
        </p:blipFill>
        <p:spPr>
          <a:xfrm>
            <a:off x="6221762" y="-10453"/>
            <a:ext cx="5981813" cy="6212954"/>
          </a:xfrm>
          <a:prstGeom prst="rect">
            <a:avLst/>
          </a:prstGeom>
        </p:spPr>
      </p:pic>
      <p:sp>
        <p:nvSpPr>
          <p:cNvPr id="21" name="TextBox 20">
            <a:extLst>
              <a:ext uri="{FF2B5EF4-FFF2-40B4-BE49-F238E27FC236}">
                <a16:creationId xmlns:a16="http://schemas.microsoft.com/office/drawing/2014/main" id="{D285AC2A-DA46-F449-ACBD-81BB90F39382}"/>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3922174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B7CC16D-4A23-1543-B74E-484302A74DB8}"/>
              </a:ext>
            </a:extLst>
          </p:cNvPr>
          <p:cNvSpPr/>
          <p:nvPr userDrawn="1"/>
        </p:nvSpPr>
        <p:spPr>
          <a:xfrm>
            <a:off x="568923" y="740480"/>
            <a:ext cx="3469677" cy="4803793"/>
          </a:xfrm>
          <a:prstGeom prst="roundRect">
            <a:avLst>
              <a:gd name="adj" fmla="val 8511"/>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3F0A8A-A680-1549-B5A1-A693000AA90F}"/>
              </a:ext>
            </a:extLst>
          </p:cNvPr>
          <p:cNvSpPr/>
          <p:nvPr userDrawn="1"/>
        </p:nvSpPr>
        <p:spPr>
          <a:xfrm>
            <a:off x="1424650" y="104077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8" name="Rectangle 17">
            <a:extLst>
              <a:ext uri="{FF2B5EF4-FFF2-40B4-BE49-F238E27FC236}">
                <a16:creationId xmlns:a16="http://schemas.microsoft.com/office/drawing/2014/main" id="{0528F4F1-9355-D149-89A1-8CBC0A7D2A9B}"/>
              </a:ext>
            </a:extLst>
          </p:cNvPr>
          <p:cNvSpPr/>
          <p:nvPr userDrawn="1"/>
        </p:nvSpPr>
        <p:spPr>
          <a:xfrm>
            <a:off x="836870" y="1750248"/>
            <a:ext cx="2944388" cy="1754326"/>
          </a:xfrm>
          <a:prstGeom prst="rect">
            <a:avLst/>
          </a:prstGeom>
        </p:spPr>
        <p:txBody>
          <a:bodyPr wrap="square">
            <a:spAutoFit/>
          </a:bodyPr>
          <a:lstStyle/>
          <a:p>
            <a:r>
              <a:rPr lang="en-GB" sz="1800" kern="1200" dirty="0" err="1">
                <a:solidFill>
                  <a:schemeClr val="bg1"/>
                </a:solidFill>
                <a:effectLst/>
                <a:latin typeface="Futura Medium" panose="020B0602020204020303" pitchFamily="34" charset="-79"/>
                <a:ea typeface="+mn-ea"/>
                <a:cs typeface="Futura Medium" panose="020B0602020204020303" pitchFamily="34" charset="-79"/>
              </a:rPr>
              <a:t>Ystyriwch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rai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sefyllfaoedd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lle</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gallech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gael</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eich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temtio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dalu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ychydig</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fwy</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am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rywbeth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hytrach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na</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dewis</a:t>
            </a:r>
            <a:r>
              <a:rPr lang="en-GB" sz="1800"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fargen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rataf</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19" name="Straight Connector 18">
            <a:extLst>
              <a:ext uri="{FF2B5EF4-FFF2-40B4-BE49-F238E27FC236}">
                <a16:creationId xmlns:a16="http://schemas.microsoft.com/office/drawing/2014/main" id="{0EFA45D1-4443-5343-872B-A915B64D92FD}"/>
              </a:ext>
            </a:extLst>
          </p:cNvPr>
          <p:cNvCxnSpPr>
            <a:cxnSpLocks/>
          </p:cNvCxnSpPr>
          <p:nvPr userDrawn="1"/>
        </p:nvCxnSpPr>
        <p:spPr>
          <a:xfrm>
            <a:off x="886620" y="1685279"/>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0" name="Picture 19">
            <a:extLst>
              <a:ext uri="{FF2B5EF4-FFF2-40B4-BE49-F238E27FC236}">
                <a16:creationId xmlns:a16="http://schemas.microsoft.com/office/drawing/2014/main" id="{C2E420F4-759D-C243-A0F4-986871676698}"/>
              </a:ext>
            </a:extLst>
          </p:cNvPr>
          <p:cNvPicPr/>
          <p:nvPr userDrawn="1"/>
        </p:nvPicPr>
        <p:blipFill>
          <a:blip r:embed="rId2"/>
          <a:stretch>
            <a:fillRect/>
          </a:stretch>
        </p:blipFill>
        <p:spPr>
          <a:xfrm>
            <a:off x="815050" y="961129"/>
            <a:ext cx="812288" cy="643061"/>
          </a:xfrm>
          <a:prstGeom prst="rect">
            <a:avLst/>
          </a:prstGeom>
        </p:spPr>
      </p:pic>
      <p:pic>
        <p:nvPicPr>
          <p:cNvPr id="21" name="Picture 20">
            <a:extLst>
              <a:ext uri="{FF2B5EF4-FFF2-40B4-BE49-F238E27FC236}">
                <a16:creationId xmlns:a16="http://schemas.microsoft.com/office/drawing/2014/main" id="{22FADCDB-6DC5-D842-9B98-FF60E6B8F9BB}"/>
              </a:ext>
            </a:extLst>
          </p:cNvPr>
          <p:cNvPicPr>
            <a:picLocks noChangeAspect="1"/>
          </p:cNvPicPr>
          <p:nvPr userDrawn="1"/>
        </p:nvPicPr>
        <p:blipFill>
          <a:blip r:embed="rId3"/>
          <a:stretch>
            <a:fillRect/>
          </a:stretch>
        </p:blipFill>
        <p:spPr>
          <a:xfrm>
            <a:off x="4445130" y="517360"/>
            <a:ext cx="6997010" cy="5188959"/>
          </a:xfrm>
          <a:prstGeom prst="rect">
            <a:avLst/>
          </a:prstGeom>
        </p:spPr>
      </p:pic>
      <p:sp>
        <p:nvSpPr>
          <p:cNvPr id="22" name="TextBox 21">
            <a:extLst>
              <a:ext uri="{FF2B5EF4-FFF2-40B4-BE49-F238E27FC236}">
                <a16:creationId xmlns:a16="http://schemas.microsoft.com/office/drawing/2014/main" id="{CEB5C558-8141-EC4B-9E1D-52686C635034}"/>
              </a:ext>
            </a:extLst>
          </p:cNvPr>
          <p:cNvSpPr txBox="1"/>
          <p:nvPr userDrawn="1"/>
        </p:nvSpPr>
        <p:spPr>
          <a:xfrm>
            <a:off x="5485160" y="1362925"/>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CWESTIYNAU</a:t>
            </a:r>
          </a:p>
        </p:txBody>
      </p:sp>
      <p:sp>
        <p:nvSpPr>
          <p:cNvPr id="23" name="Rectangle 22">
            <a:extLst>
              <a:ext uri="{FF2B5EF4-FFF2-40B4-BE49-F238E27FC236}">
                <a16:creationId xmlns:a16="http://schemas.microsoft.com/office/drawing/2014/main" id="{85D8BBCC-CA53-564E-B5DD-938BBD282E8A}"/>
              </a:ext>
            </a:extLst>
          </p:cNvPr>
          <p:cNvSpPr/>
          <p:nvPr userDrawn="1"/>
        </p:nvSpPr>
        <p:spPr>
          <a:xfrm>
            <a:off x="5255898" y="2200120"/>
            <a:ext cx="6096000" cy="2308324"/>
          </a:xfrm>
          <a:prstGeom prst="rect">
            <a:avLst/>
          </a:prstGeom>
        </p:spPr>
        <p:txBody>
          <a:bodyPr>
            <a:spAutoFit/>
          </a:bodyPr>
          <a:lstStyle/>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1. Beth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yw’r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ddau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ddefnydd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gwahanol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br>
              <a:rPr lang="en-GB" sz="1800" b="1" kern="1200" dirty="0">
                <a:solidFill>
                  <a:srgbClr val="218231"/>
                </a:solidFill>
                <a:effectLst/>
                <a:latin typeface="Futura Medium" panose="020B0602020204020303" pitchFamily="34" charset="-79"/>
                <a:ea typeface="+mn-ea"/>
                <a:cs typeface="Futura Medium" panose="020B0602020204020303" pitchFamily="34" charset="-79"/>
              </a:rPr>
            </a:b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o’r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gair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Saesneg</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“budget”?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2. Pam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dylech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chi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geisio</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defnyddio</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mwy</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nag un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safle</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cymharu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wrth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ymchwilio</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i</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brisiau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3. Sut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mae</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gwybod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pris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uned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rhywbeth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helpu</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defnyddiwr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p:txBody>
      </p:sp>
      <p:cxnSp>
        <p:nvCxnSpPr>
          <p:cNvPr id="24" name="Straight Connector 23">
            <a:extLst>
              <a:ext uri="{FF2B5EF4-FFF2-40B4-BE49-F238E27FC236}">
                <a16:creationId xmlns:a16="http://schemas.microsoft.com/office/drawing/2014/main" id="{A63287D5-0591-7C42-B254-79E844724E34}"/>
              </a:ext>
            </a:extLst>
          </p:cNvPr>
          <p:cNvCxnSpPr>
            <a:cxnSpLocks/>
          </p:cNvCxnSpPr>
          <p:nvPr userDrawn="1"/>
        </p:nvCxnSpPr>
        <p:spPr>
          <a:xfrm>
            <a:off x="5626061" y="1874570"/>
            <a:ext cx="2114812"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25" name="TextBox 24">
            <a:extLst>
              <a:ext uri="{FF2B5EF4-FFF2-40B4-BE49-F238E27FC236}">
                <a16:creationId xmlns:a16="http://schemas.microsoft.com/office/drawing/2014/main" id="{36342BF3-8059-B347-8EE9-068E2D1764FE}"/>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1734839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B5C5268-6673-9E4A-B097-B33508CE7346}"/>
              </a:ext>
            </a:extLst>
          </p:cNvPr>
          <p:cNvSpPr txBox="1"/>
          <p:nvPr userDrawn="1"/>
        </p:nvSpPr>
        <p:spPr>
          <a:xfrm>
            <a:off x="3816626" y="6289627"/>
            <a:ext cx="869794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GWERTH AM ARIAN</a:t>
            </a:r>
          </a:p>
        </p:txBody>
      </p:sp>
    </p:spTree>
    <p:extLst>
      <p:ext uri="{BB962C8B-B14F-4D97-AF65-F5344CB8AC3E}">
        <p14:creationId xmlns:p14="http://schemas.microsoft.com/office/powerpoint/2010/main" val="717684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502642" cy="984885"/>
          </a:xfrm>
          <a:prstGeom prst="rect">
            <a:avLst/>
          </a:prstGeom>
          <a:noFill/>
        </p:spPr>
        <p:txBody>
          <a:bodyPr wrap="square" rtlCol="0">
            <a:spAutoFit/>
          </a:bodyPr>
          <a:lstStyle/>
          <a:p>
            <a:r>
              <a:rPr lang="en-GB" sz="4000" b="1" dirty="0">
                <a:solidFill>
                  <a:srgbClr val="B9BE0B"/>
                </a:solidFill>
                <a:latin typeface="Futura" panose="020B0602020204020303" pitchFamily="34" charset="-79"/>
                <a:cs typeface="Futura" panose="020B0602020204020303" pitchFamily="34" charset="-79"/>
              </a:rPr>
              <a:t>GWYBOD EICH HAWLIAU</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254288"/>
            <a:ext cx="10990738" cy="452431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hoffi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bargen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le? Beth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chwilioch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ddyfal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amdani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harchebu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cyrraedd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gweld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twll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amddiffyn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ymdrin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eang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sefyllfaoedd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problemau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bara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rhesymol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bod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ansawdd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boddhaol</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disgrifiwyd</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addas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diben</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pedwar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pwynt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2" name="TextBox 11">
            <a:extLst>
              <a:ext uri="{FF2B5EF4-FFF2-40B4-BE49-F238E27FC236}">
                <a16:creationId xmlns:a16="http://schemas.microsoft.com/office/drawing/2014/main" id="{374897F3-EAF8-FB41-8F49-02B192E9E4C2}"/>
              </a:ext>
            </a:extLst>
          </p:cNvPr>
          <p:cNvSpPr txBox="1"/>
          <p:nvPr userDrawn="1"/>
        </p:nvSpPr>
        <p:spPr>
          <a:xfrm>
            <a:off x="3081130" y="6289627"/>
            <a:ext cx="943344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GWYBOD EICH HAWLIAU</a:t>
            </a:r>
          </a:p>
        </p:txBody>
      </p:sp>
    </p:spTree>
    <p:extLst>
      <p:ext uri="{BB962C8B-B14F-4D97-AF65-F5344CB8AC3E}">
        <p14:creationId xmlns:p14="http://schemas.microsoft.com/office/powerpoint/2010/main" val="660045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74029" y="490359"/>
            <a:ext cx="5973070" cy="452431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cyfateb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diffiniadau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amddiffyn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Ddeddf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2015.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dychwelyd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diwrnod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ddychwelyd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cyflenwr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hatgyweirio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hamnewid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RHYBUDD!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siop</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camgymeriad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hoffi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lliwiau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does dim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manwerthwr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p:txBody>
      </p:sp>
      <p:sp>
        <p:nvSpPr>
          <p:cNvPr id="12" name="Rounded Rectangle 11">
            <a:extLst>
              <a:ext uri="{FF2B5EF4-FFF2-40B4-BE49-F238E27FC236}">
                <a16:creationId xmlns:a16="http://schemas.microsoft.com/office/drawing/2014/main" id="{B8C1C6D0-710A-CC4A-8F1C-6408455CCEE4}"/>
              </a:ext>
            </a:extLst>
          </p:cNvPr>
          <p:cNvSpPr/>
          <p:nvPr userDrawn="1"/>
        </p:nvSpPr>
        <p:spPr>
          <a:xfrm>
            <a:off x="6805914" y="624824"/>
            <a:ext cx="4838218" cy="4814503"/>
          </a:xfrm>
          <a:prstGeom prst="roundRect">
            <a:avLst>
              <a:gd name="adj" fmla="val 845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94991D-DC65-3C4E-A50D-5F396CF2755F}"/>
              </a:ext>
            </a:extLst>
          </p:cNvPr>
          <p:cNvSpPr/>
          <p:nvPr userDrawn="1"/>
        </p:nvSpPr>
        <p:spPr>
          <a:xfrm>
            <a:off x="7771662" y="10067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5" name="Rectangle 14">
            <a:extLst>
              <a:ext uri="{FF2B5EF4-FFF2-40B4-BE49-F238E27FC236}">
                <a16:creationId xmlns:a16="http://schemas.microsoft.com/office/drawing/2014/main" id="{87E4A94E-AA37-9A43-A34B-BA6822EAE5F9}"/>
              </a:ext>
            </a:extLst>
          </p:cNvPr>
          <p:cNvSpPr/>
          <p:nvPr userDrawn="1"/>
        </p:nvSpPr>
        <p:spPr>
          <a:xfrm>
            <a:off x="7152844" y="1702667"/>
            <a:ext cx="4030717" cy="1754326"/>
          </a:xfrm>
          <a:prstGeom prst="rect">
            <a:avLst/>
          </a:prstGeom>
        </p:spPr>
        <p:txBody>
          <a:bodyPr wrap="square">
            <a:spAutoFit/>
          </a:bodyPr>
          <a:lstStyle/>
          <a:p>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llawer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fanwerthwyr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rhoi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cyfnodau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dychwelyd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hirach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thelerau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gwell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nag a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nodir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gyfraith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Neddf</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Hawliau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Defnyddwyr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2015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yw’r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lleiafswm</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ofynnol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16" name="Straight Connector 15">
            <a:extLst>
              <a:ext uri="{FF2B5EF4-FFF2-40B4-BE49-F238E27FC236}">
                <a16:creationId xmlns:a16="http://schemas.microsoft.com/office/drawing/2014/main" id="{E6A726A8-989B-A841-847B-75E3BCD9C1D3}"/>
              </a:ext>
            </a:extLst>
          </p:cNvPr>
          <p:cNvCxnSpPr>
            <a:cxnSpLocks/>
          </p:cNvCxnSpPr>
          <p:nvPr userDrawn="1"/>
        </p:nvCxnSpPr>
        <p:spPr>
          <a:xfrm>
            <a:off x="7253952" y="1625120"/>
            <a:ext cx="3808300" cy="0"/>
          </a:xfrm>
          <a:prstGeom prst="line">
            <a:avLst/>
          </a:prstGeom>
          <a:ln>
            <a:solidFill>
              <a:srgbClr val="B9BE0B"/>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436CEF21-4E22-5744-9E02-6DACDE8DD62C}"/>
              </a:ext>
            </a:extLst>
          </p:cNvPr>
          <p:cNvPicPr/>
          <p:nvPr userDrawn="1"/>
        </p:nvPicPr>
        <p:blipFill>
          <a:blip r:embed="rId2"/>
          <a:stretch>
            <a:fillRect/>
          </a:stretch>
        </p:blipFill>
        <p:spPr>
          <a:xfrm>
            <a:off x="7187530" y="920342"/>
            <a:ext cx="789700" cy="608727"/>
          </a:xfrm>
          <a:prstGeom prst="rect">
            <a:avLst/>
          </a:prstGeom>
        </p:spPr>
      </p:pic>
      <p:sp>
        <p:nvSpPr>
          <p:cNvPr id="19" name="TextBox 18">
            <a:extLst>
              <a:ext uri="{FF2B5EF4-FFF2-40B4-BE49-F238E27FC236}">
                <a16:creationId xmlns:a16="http://schemas.microsoft.com/office/drawing/2014/main" id="{EBEA5E9C-109D-7849-A896-53E4E4FDB9C6}"/>
              </a:ext>
            </a:extLst>
          </p:cNvPr>
          <p:cNvSpPr txBox="1"/>
          <p:nvPr userDrawn="1"/>
        </p:nvSpPr>
        <p:spPr>
          <a:xfrm>
            <a:off x="3081130" y="6289627"/>
            <a:ext cx="943344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GWYBOD EICH HAWLIAU</a:t>
            </a:r>
          </a:p>
        </p:txBody>
      </p:sp>
    </p:spTree>
    <p:extLst>
      <p:ext uri="{BB962C8B-B14F-4D97-AF65-F5344CB8AC3E}">
        <p14:creationId xmlns:p14="http://schemas.microsoft.com/office/powerpoint/2010/main" val="26426931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6254315"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PRYNU AR Y WE</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2391141"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201880"/>
            <a:ext cx="4798658"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we,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amddiffyn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Ddeddf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hyd.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pedwar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diffiniad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berthnasol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amddiffyniad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Reoliad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Contractau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2013.</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ganslo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meddwl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14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diwrnod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14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diwrnod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dychwelyd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14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diwrnod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diwrnod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osodoch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archeb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pic>
        <p:nvPicPr>
          <p:cNvPr id="13" name="Picture 12">
            <a:extLst>
              <a:ext uri="{FF2B5EF4-FFF2-40B4-BE49-F238E27FC236}">
                <a16:creationId xmlns:a16="http://schemas.microsoft.com/office/drawing/2014/main" id="{6A26AF54-D35F-964B-83A0-B06AAF15AE98}"/>
              </a:ext>
            </a:extLst>
          </p:cNvPr>
          <p:cNvPicPr>
            <a:picLocks noChangeAspect="1"/>
          </p:cNvPicPr>
          <p:nvPr userDrawn="1"/>
        </p:nvPicPr>
        <p:blipFill>
          <a:blip r:embed="rId3"/>
          <a:stretch>
            <a:fillRect/>
          </a:stretch>
        </p:blipFill>
        <p:spPr>
          <a:xfrm>
            <a:off x="5410536" y="940351"/>
            <a:ext cx="6325594" cy="4691039"/>
          </a:xfrm>
          <a:prstGeom prst="rect">
            <a:avLst/>
          </a:prstGeom>
        </p:spPr>
      </p:pic>
      <p:sp>
        <p:nvSpPr>
          <p:cNvPr id="18" name="TextBox 17">
            <a:extLst>
              <a:ext uri="{FF2B5EF4-FFF2-40B4-BE49-F238E27FC236}">
                <a16:creationId xmlns:a16="http://schemas.microsoft.com/office/drawing/2014/main" id="{170C206B-286E-8F43-AB35-701DB9DAEED8}"/>
              </a:ext>
            </a:extLst>
          </p:cNvPr>
          <p:cNvSpPr txBox="1"/>
          <p:nvPr userDrawn="1"/>
        </p:nvSpPr>
        <p:spPr>
          <a:xfrm>
            <a:off x="6469009" y="1734552"/>
            <a:ext cx="4601818" cy="523220"/>
          </a:xfrm>
          <a:prstGeom prst="rect">
            <a:avLst/>
          </a:prstGeom>
          <a:noFill/>
        </p:spPr>
        <p:txBody>
          <a:bodyPr wrap="square" rtlCol="0">
            <a:spAutoFit/>
          </a:bodyPr>
          <a:lstStyle/>
          <a:p>
            <a:r>
              <a:rPr lang="en-US" sz="2800" dirty="0">
                <a:solidFill>
                  <a:srgbClr val="218231"/>
                </a:solidFill>
                <a:latin typeface="Futura Medium" panose="020B0602020204020303" pitchFamily="34" charset="-79"/>
                <a:cs typeface="Futura Medium" panose="020B0602020204020303" pitchFamily="34" charset="-79"/>
              </a:rPr>
              <a:t>CWESTIYNAU</a:t>
            </a:r>
          </a:p>
        </p:txBody>
      </p:sp>
      <p:sp>
        <p:nvSpPr>
          <p:cNvPr id="19" name="Rectangle 18">
            <a:extLst>
              <a:ext uri="{FF2B5EF4-FFF2-40B4-BE49-F238E27FC236}">
                <a16:creationId xmlns:a16="http://schemas.microsoft.com/office/drawing/2014/main" id="{ACA47035-9CB1-6246-9088-5F5C9C714495}"/>
              </a:ext>
            </a:extLst>
          </p:cNvPr>
          <p:cNvSpPr/>
          <p:nvPr userDrawn="1"/>
        </p:nvSpPr>
        <p:spPr>
          <a:xfrm>
            <a:off x="6239747" y="2571747"/>
            <a:ext cx="4976122" cy="2031325"/>
          </a:xfrm>
          <a:prstGeom prst="rect">
            <a:avLst/>
          </a:prstGeom>
        </p:spPr>
        <p:txBody>
          <a:bodyPr wrap="square">
            <a:spAutoFit/>
          </a:bodyPr>
          <a:lstStyle/>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1. Beth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yw’r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pedwar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peth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y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mae</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gennych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hawl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i’w</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disgwyl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gan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nwydd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neu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wasanaeth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a:p>
            <a:pPr marL="0" indent="0">
              <a:buNone/>
            </a:pPr>
            <a:endParaRPr lang="en-GB" sz="1800" b="1" kern="1200" dirty="0">
              <a:solidFill>
                <a:srgbClr val="218231"/>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2. Beth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yw’r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gwahaniaeth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yn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y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gyfraith</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rhwng</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dychwelyd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nwydd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diffygiol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o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fewn</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p>
          <a:p>
            <a:pPr marL="0" indent="0">
              <a:buNone/>
            </a:pPr>
            <a:r>
              <a:rPr lang="en-GB" sz="1800" b="1" kern="1200" dirty="0">
                <a:solidFill>
                  <a:srgbClr val="218231"/>
                </a:solidFill>
                <a:effectLst/>
                <a:latin typeface="Futura Medium" panose="020B0602020204020303" pitchFamily="34" charset="-79"/>
                <a:ea typeface="+mn-ea"/>
                <a:cs typeface="Futura Medium" panose="020B0602020204020303" pitchFamily="34" charset="-79"/>
              </a:rPr>
              <a:t>    30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diwrnod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ac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ar</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ôl</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 30 </a:t>
            </a:r>
            <a:r>
              <a:rPr lang="en-GB" sz="1800" b="1" kern="1200" dirty="0" err="1">
                <a:solidFill>
                  <a:srgbClr val="218231"/>
                </a:solidFill>
                <a:effectLst/>
                <a:latin typeface="Futura Medium" panose="020B0602020204020303" pitchFamily="34" charset="-79"/>
                <a:ea typeface="+mn-ea"/>
                <a:cs typeface="Futura Medium" panose="020B0602020204020303" pitchFamily="34" charset="-79"/>
              </a:rPr>
              <a:t>diwrnod</a:t>
            </a:r>
            <a:r>
              <a:rPr lang="en-GB" sz="1800" b="1" kern="1200" dirty="0">
                <a:solidFill>
                  <a:srgbClr val="218231"/>
                </a:solidFill>
                <a:effectLst/>
                <a:latin typeface="Futura Medium" panose="020B0602020204020303" pitchFamily="34" charset="-79"/>
                <a:ea typeface="+mn-ea"/>
                <a:cs typeface="Futura Medium" panose="020B0602020204020303" pitchFamily="34" charset="-79"/>
              </a:rPr>
              <a:t>?</a:t>
            </a:r>
          </a:p>
        </p:txBody>
      </p:sp>
      <p:cxnSp>
        <p:nvCxnSpPr>
          <p:cNvPr id="20" name="Straight Connector 19">
            <a:extLst>
              <a:ext uri="{FF2B5EF4-FFF2-40B4-BE49-F238E27FC236}">
                <a16:creationId xmlns:a16="http://schemas.microsoft.com/office/drawing/2014/main" id="{910DBE8F-F32E-B847-A412-0C3DEC606810}"/>
              </a:ext>
            </a:extLst>
          </p:cNvPr>
          <p:cNvCxnSpPr>
            <a:cxnSpLocks/>
          </p:cNvCxnSpPr>
          <p:nvPr userDrawn="1"/>
        </p:nvCxnSpPr>
        <p:spPr>
          <a:xfrm>
            <a:off x="6609910" y="2246197"/>
            <a:ext cx="2305490" cy="11575"/>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5" name="TextBox 14">
            <a:extLst>
              <a:ext uri="{FF2B5EF4-FFF2-40B4-BE49-F238E27FC236}">
                <a16:creationId xmlns:a16="http://schemas.microsoft.com/office/drawing/2014/main" id="{8B03D749-99FE-604B-A06D-D49310F2E1B5}"/>
              </a:ext>
            </a:extLst>
          </p:cNvPr>
          <p:cNvSpPr txBox="1"/>
          <p:nvPr userDrawn="1"/>
        </p:nvSpPr>
        <p:spPr>
          <a:xfrm>
            <a:off x="3081130" y="6289627"/>
            <a:ext cx="943344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GWYBOD EICH HAWLIAU</a:t>
            </a:r>
          </a:p>
        </p:txBody>
      </p:sp>
    </p:spTree>
    <p:extLst>
      <p:ext uri="{BB962C8B-B14F-4D97-AF65-F5344CB8AC3E}">
        <p14:creationId xmlns:p14="http://schemas.microsoft.com/office/powerpoint/2010/main" val="2683381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E6E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1105871" y="326108"/>
            <a:ext cx="107471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218231"/>
                </a:solidFill>
                <a:latin typeface="Futura Medium" panose="020B0602020204020303" pitchFamily="34" charset="-79"/>
                <a:cs typeface="Futura Medium" panose="020B0602020204020303" pitchFamily="34" charset="-79"/>
              </a:rPr>
              <a:t>BETH YDYCH CHI </a:t>
            </a:r>
            <a:r>
              <a:rPr lang="en-US" sz="4000" b="1" i="0" dirty="0">
                <a:solidFill>
                  <a:srgbClr val="B9BE0B"/>
                </a:solidFill>
                <a:latin typeface="Futura" panose="020B0602020204020303" pitchFamily="34" charset="-79"/>
                <a:cs typeface="Futura" panose="020B0602020204020303" pitchFamily="34" charset="-79"/>
              </a:rPr>
              <a:t>WEDI’I DDYSGU?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i="0" dirty="0">
              <a:solidFill>
                <a:srgbClr val="B9BE0B"/>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1210137" y="977443"/>
            <a:ext cx="8510333"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AB14479-0F7A-554A-A347-B9227521D745}"/>
              </a:ext>
            </a:extLst>
          </p:cNvPr>
          <p:cNvPicPr/>
          <p:nvPr userDrawn="1"/>
        </p:nvPicPr>
        <p:blipFill>
          <a:blip r:embed="rId2"/>
          <a:stretch>
            <a:fillRect/>
          </a:stretch>
        </p:blipFill>
        <p:spPr>
          <a:xfrm>
            <a:off x="469426" y="373567"/>
            <a:ext cx="646384" cy="646384"/>
          </a:xfrm>
          <a:prstGeom prst="rect">
            <a:avLst/>
          </a:prstGeom>
        </p:spPr>
      </p:pic>
      <p:sp>
        <p:nvSpPr>
          <p:cNvPr id="10" name="Rectangle 9">
            <a:extLst>
              <a:ext uri="{FF2B5EF4-FFF2-40B4-BE49-F238E27FC236}">
                <a16:creationId xmlns:a16="http://schemas.microsoft.com/office/drawing/2014/main" id="{6CEC9781-61C0-9E48-A4B7-F56A9870CF29}"/>
              </a:ext>
            </a:extLst>
          </p:cNvPr>
          <p:cNvSpPr/>
          <p:nvPr userDrawn="1"/>
        </p:nvSpPr>
        <p:spPr>
          <a:xfrm>
            <a:off x="449548" y="1155558"/>
            <a:ext cx="11403496"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Gan </a:t>
            </a:r>
            <a:r>
              <a:rPr lang="en-GB" dirty="0" err="1">
                <a:solidFill>
                  <a:srgbClr val="00303C"/>
                </a:solidFill>
                <a:effectLst/>
                <a:latin typeface="Futura" panose="020B0602020204020303" pitchFamily="34" charset="-79"/>
                <a:cs typeface="Futura" panose="020B0602020204020303" pitchFamily="34" charset="-79"/>
              </a:rPr>
              <a:t>ddefnyddio’r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wybodaeth</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gawsoch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bennod</a:t>
            </a:r>
            <a:r>
              <a:rPr lang="en-GB" dirty="0">
                <a:solidFill>
                  <a:srgbClr val="00303C"/>
                </a:solidFill>
                <a:effectLst/>
                <a:latin typeface="Futura" panose="020B0602020204020303" pitchFamily="34" charset="-79"/>
                <a:cs typeface="Futura" panose="020B0602020204020303" pitchFamily="34" charset="-79"/>
              </a:rPr>
              <a:t> hon, </a:t>
            </a:r>
            <a:r>
              <a:rPr lang="en-GB" dirty="0" err="1">
                <a:solidFill>
                  <a:srgbClr val="00303C"/>
                </a:solidFill>
                <a:effectLst/>
                <a:latin typeface="Futura" panose="020B0602020204020303" pitchFamily="34" charset="-79"/>
                <a:cs typeface="Futura" panose="020B0602020204020303" pitchFamily="34" charset="-79"/>
              </a:rPr>
              <a:t>cwblhewch</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gweithgaredd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astudiaeth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achos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isod</a:t>
            </a:r>
            <a:r>
              <a:rPr lang="en-GB" dirty="0">
                <a:solidFill>
                  <a:srgbClr val="00303C"/>
                </a:solidFill>
                <a:effectLst/>
                <a:latin typeface="Futura" panose="020B0602020204020303" pitchFamily="34" charset="-79"/>
                <a:cs typeface="Futura" panose="020B0602020204020303" pitchFamily="34" charset="-79"/>
              </a:rPr>
              <a:t>:</a:t>
            </a:r>
          </a:p>
        </p:txBody>
      </p:sp>
      <p:pic>
        <p:nvPicPr>
          <p:cNvPr id="27" name="Picture 26">
            <a:extLst>
              <a:ext uri="{FF2B5EF4-FFF2-40B4-BE49-F238E27FC236}">
                <a16:creationId xmlns:a16="http://schemas.microsoft.com/office/drawing/2014/main" id="{666BD934-631B-B246-A97B-D5945D19365D}"/>
              </a:ext>
            </a:extLst>
          </p:cNvPr>
          <p:cNvPicPr/>
          <p:nvPr userDrawn="1"/>
        </p:nvPicPr>
        <p:blipFill>
          <a:blip r:embed="rId3"/>
          <a:stretch>
            <a:fillRect/>
          </a:stretch>
        </p:blipFill>
        <p:spPr>
          <a:xfrm>
            <a:off x="469426" y="2077492"/>
            <a:ext cx="761629" cy="602956"/>
          </a:xfrm>
          <a:prstGeom prst="rect">
            <a:avLst/>
          </a:prstGeom>
        </p:spPr>
      </p:pic>
      <p:sp>
        <p:nvSpPr>
          <p:cNvPr id="28" name="TextBox 27">
            <a:extLst>
              <a:ext uri="{FF2B5EF4-FFF2-40B4-BE49-F238E27FC236}">
                <a16:creationId xmlns:a16="http://schemas.microsoft.com/office/drawing/2014/main" id="{EF908655-7B78-F14E-84D7-9C7B27187786}"/>
              </a:ext>
            </a:extLst>
          </p:cNvPr>
          <p:cNvSpPr txBox="1"/>
          <p:nvPr userDrawn="1"/>
        </p:nvSpPr>
        <p:spPr>
          <a:xfrm>
            <a:off x="1058705" y="2148138"/>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29" name="Straight Connector 28">
            <a:extLst>
              <a:ext uri="{FF2B5EF4-FFF2-40B4-BE49-F238E27FC236}">
                <a16:creationId xmlns:a16="http://schemas.microsoft.com/office/drawing/2014/main" id="{E29B3386-D60F-734C-8CC6-7E45DF641600}"/>
              </a:ext>
            </a:extLst>
          </p:cNvPr>
          <p:cNvCxnSpPr>
            <a:cxnSpLocks/>
          </p:cNvCxnSpPr>
          <p:nvPr userDrawn="1"/>
        </p:nvCxnSpPr>
        <p:spPr>
          <a:xfrm>
            <a:off x="1153031" y="2570258"/>
            <a:ext cx="2428369"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BFD669-72D5-BB4C-B4A5-B19DBBE56C0C}"/>
              </a:ext>
            </a:extLst>
          </p:cNvPr>
          <p:cNvSpPr/>
          <p:nvPr userDrawn="1"/>
        </p:nvSpPr>
        <p:spPr>
          <a:xfrm>
            <a:off x="469426" y="2758461"/>
            <a:ext cx="4818191" cy="2862322"/>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Crëwch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restr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awgrymiadau</a:t>
            </a:r>
            <a:r>
              <a:rPr lang="en-GB" dirty="0">
                <a:solidFill>
                  <a:srgbClr val="002F3B"/>
                </a:solidFill>
                <a:effectLst/>
                <a:latin typeface="Futura" panose="020B0602020204020303" pitchFamily="34" charset="-79"/>
                <a:cs typeface="Futura" panose="020B0602020204020303" pitchFamily="34" charset="-79"/>
              </a:rPr>
              <a:t> da”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gyfer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cyfryngau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cymdeithasol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nodi’r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pwyntiau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allweddol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bwysig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barn chi, </a:t>
            </a:r>
            <a:r>
              <a:rPr lang="en-GB" dirty="0" err="1">
                <a:solidFill>
                  <a:srgbClr val="002F3B"/>
                </a:solidFill>
                <a:effectLst/>
                <a:latin typeface="Futura" panose="020B0602020204020303" pitchFamily="34" charset="-79"/>
                <a:cs typeface="Futura" panose="020B0602020204020303" pitchFamily="34" charset="-79"/>
              </a:rPr>
              <a:t>wrth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wneud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penderfyniadau</a:t>
            </a:r>
            <a:r>
              <a:rPr lang="en-GB" dirty="0">
                <a:solidFill>
                  <a:srgbClr val="002F3B"/>
                </a:solidFill>
                <a:effectLst/>
                <a:latin typeface="Futura" panose="020B0602020204020303" pitchFamily="34" charset="-79"/>
                <a:cs typeface="Futura" panose="020B0602020204020303" pitchFamily="34" charset="-79"/>
              </a:rPr>
              <a:t> da am </a:t>
            </a:r>
            <a:r>
              <a:rPr lang="en-GB" dirty="0" err="1">
                <a:solidFill>
                  <a:srgbClr val="002F3B"/>
                </a:solidFill>
                <a:effectLst/>
                <a:latin typeface="Futura" panose="020B0602020204020303" pitchFamily="34" charset="-79"/>
                <a:cs typeface="Futura" panose="020B0602020204020303" pitchFamily="34" charset="-79"/>
              </a:rPr>
              <a:t>arian</a:t>
            </a:r>
            <a:r>
              <a:rPr lang="en-GB" dirty="0">
                <a:solidFill>
                  <a:srgbClr val="002F3B"/>
                </a:solidFill>
                <a:effectLst/>
                <a:latin typeface="Futura" panose="020B0602020204020303" pitchFamily="34" charset="-79"/>
                <a:cs typeface="Futura" panose="020B0602020204020303" pitchFamily="34" charset="-79"/>
              </a:rPr>
              <a:t>. Fe </a:t>
            </a:r>
            <a:r>
              <a:rPr lang="en-GB" dirty="0" err="1">
                <a:solidFill>
                  <a:srgbClr val="002F3B"/>
                </a:solidFill>
                <a:effectLst/>
                <a:latin typeface="Futura" panose="020B0602020204020303" pitchFamily="34" charset="-79"/>
                <a:cs typeface="Futura" panose="020B0602020204020303" pitchFamily="34" charset="-79"/>
              </a:rPr>
              <a:t>allech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gynnwys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gwybodaeth</a:t>
            </a:r>
            <a:r>
              <a:rPr lang="en-GB" dirty="0">
                <a:solidFill>
                  <a:srgbClr val="002F3B"/>
                </a:solidFill>
                <a:effectLst/>
                <a:latin typeface="Futura" panose="020B0602020204020303" pitchFamily="34" charset="-79"/>
                <a:cs typeface="Futura" panose="020B0602020204020303" pitchFamily="34" charset="-79"/>
              </a:rPr>
              <a:t> am:</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 </a:t>
            </a:r>
            <a:r>
              <a:rPr lang="en-GB" dirty="0" err="1">
                <a:solidFill>
                  <a:srgbClr val="002F3B"/>
                </a:solidFill>
                <a:effectLst/>
                <a:latin typeface="Futura" panose="020B0602020204020303" pitchFamily="34" charset="-79"/>
                <a:cs typeface="Futura" panose="020B0602020204020303" pitchFamily="34" charset="-79"/>
              </a:rPr>
              <a:t>ffyrdd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gorau</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dalu</a:t>
            </a:r>
            <a:br>
              <a:rPr lang="en-GB" dirty="0">
                <a:solidFill>
                  <a:srgbClr val="002F3B"/>
                </a:solidFill>
                <a:effectLst/>
                <a:latin typeface="Futura" panose="020B0602020204020303" pitchFamily="34" charset="-79"/>
                <a:cs typeface="Futura" panose="020B0602020204020303" pitchFamily="34" charset="-79"/>
              </a:rPr>
            </a:br>
            <a:r>
              <a:rPr lang="en-GB" dirty="0" err="1">
                <a:solidFill>
                  <a:srgbClr val="002F3B"/>
                </a:solidFill>
                <a:effectLst/>
                <a:latin typeface="Futura" panose="020B0602020204020303" pitchFamily="34" charset="-79"/>
                <a:cs typeface="Futura" panose="020B0602020204020303" pitchFamily="34" charset="-79"/>
              </a:rPr>
              <a:t>Manteision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cyllidebu</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Sut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gwerth</a:t>
            </a:r>
            <a:r>
              <a:rPr lang="en-GB" dirty="0">
                <a:solidFill>
                  <a:srgbClr val="002F3B"/>
                </a:solidFill>
                <a:effectLst/>
                <a:latin typeface="Futura" panose="020B0602020204020303" pitchFamily="34" charset="-79"/>
                <a:cs typeface="Futura" panose="020B0602020204020303" pitchFamily="34" charset="-79"/>
              </a:rPr>
              <a:t> da am </a:t>
            </a:r>
            <a:r>
              <a:rPr lang="en-GB" dirty="0" err="1">
                <a:solidFill>
                  <a:srgbClr val="002F3B"/>
                </a:solidFill>
                <a:effectLst/>
                <a:latin typeface="Futura" panose="020B0602020204020303" pitchFamily="34" charset="-79"/>
                <a:cs typeface="Futura" panose="020B0602020204020303" pitchFamily="34" charset="-79"/>
              </a:rPr>
              <a:t>arian</a:t>
            </a:r>
            <a:endParaRPr lang="en-GB" dirty="0">
              <a:solidFill>
                <a:srgbClr val="002F3B"/>
              </a:solidFill>
              <a:effectLst/>
              <a:latin typeface="Futura" panose="020B0602020204020303" pitchFamily="34" charset="-79"/>
              <a:cs typeface="Futura" panose="020B0602020204020303" pitchFamily="34" charset="-79"/>
            </a:endParaRPr>
          </a:p>
        </p:txBody>
      </p:sp>
      <p:pic>
        <p:nvPicPr>
          <p:cNvPr id="1028" name="Picture 4" descr="Tackling A To-Do List - Business Quick Magazine">
            <a:extLst>
              <a:ext uri="{FF2B5EF4-FFF2-40B4-BE49-F238E27FC236}">
                <a16:creationId xmlns:a16="http://schemas.microsoft.com/office/drawing/2014/main" id="{B6461E50-3D72-6345-8648-FEA93315604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78920" y="2115721"/>
            <a:ext cx="5494683" cy="36631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A2C45CA-DB36-1844-93F5-91E21CA4BEC6}"/>
              </a:ext>
            </a:extLst>
          </p:cNvPr>
          <p:cNvSpPr txBox="1"/>
          <p:nvPr userDrawn="1"/>
        </p:nvSpPr>
        <p:spPr>
          <a:xfrm>
            <a:off x="1789044" y="6289627"/>
            <a:ext cx="1072553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BETH YDYCH CHI WEDI’I DDYSGU?</a:t>
            </a:r>
          </a:p>
        </p:txBody>
      </p:sp>
    </p:spTree>
    <p:extLst>
      <p:ext uri="{BB962C8B-B14F-4D97-AF65-F5344CB8AC3E}">
        <p14:creationId xmlns:p14="http://schemas.microsoft.com/office/powerpoint/2010/main" val="21348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6E4F4C7-A3C9-A84E-9050-EE11B9422ABB}"/>
              </a:ext>
            </a:extLst>
          </p:cNvPr>
          <p:cNvPicPr/>
          <p:nvPr userDrawn="1"/>
        </p:nvPicPr>
        <p:blipFill>
          <a:blip r:embed="rId2"/>
          <a:stretch>
            <a:fillRect/>
          </a:stretch>
        </p:blipFill>
        <p:spPr>
          <a:xfrm>
            <a:off x="522725" y="431037"/>
            <a:ext cx="742101" cy="602957"/>
          </a:xfrm>
          <a:prstGeom prst="rect">
            <a:avLst/>
          </a:prstGeom>
        </p:spPr>
      </p:pic>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6626771" cy="461665"/>
          </a:xfrm>
          <a:prstGeom prst="rect">
            <a:avLst/>
          </a:prstGeom>
          <a:noFill/>
        </p:spPr>
        <p:txBody>
          <a:bodyPr wrap="square" rtlCol="0">
            <a:spAutoFit/>
          </a:bodyPr>
          <a:lstStyle/>
          <a:p>
            <a:r>
              <a:rPr lang="en-US" sz="2400" dirty="0">
                <a:solidFill>
                  <a:srgbClr val="218231"/>
                </a:solidFill>
                <a:latin typeface="Futura Medium" panose="020B0602020204020303" pitchFamily="34" charset="-79"/>
                <a:cs typeface="Futura Medium" panose="020B0602020204020303" pitchFamily="34" charset="-79"/>
              </a:rPr>
              <a:t>PETHAU SY’N DYLANWADU AR WARIO</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5717437"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10990738" cy="646331"/>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dim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ddylanwadu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arnom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5" name="Rectangle 14">
            <a:extLst>
              <a:ext uri="{FF2B5EF4-FFF2-40B4-BE49-F238E27FC236}">
                <a16:creationId xmlns:a16="http://schemas.microsoft.com/office/drawing/2014/main" id="{0842B0B8-56A9-EB43-AE27-11C28B86A57B}"/>
              </a:ext>
            </a:extLst>
          </p:cNvPr>
          <p:cNvSpPr/>
          <p:nvPr userDrawn="1"/>
        </p:nvSpPr>
        <p:spPr>
          <a:xfrm>
            <a:off x="479019" y="2250448"/>
            <a:ext cx="3675537" cy="4001095"/>
          </a:xfrm>
          <a:prstGeom prst="rect">
            <a:avLst/>
          </a:prstGeom>
        </p:spPr>
        <p:txBody>
          <a:bodyPr wrap="square">
            <a:spAutoFit/>
          </a:bodyPr>
          <a:lstStyle/>
          <a:p>
            <a:pPr marL="342900" indent="-342900">
              <a:buFont typeface="Arial" panose="020B0604020202020204" pitchFamily="34" charset="0"/>
              <a:buChar char="•"/>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Teulu</a:t>
            </a:r>
            <a:r>
              <a:rPr lang="en-GB" sz="2000" b="0" kern="1200" dirty="0">
                <a:solidFill>
                  <a:srgbClr val="00303C"/>
                </a:solidFill>
                <a:effectLst/>
                <a:latin typeface="Futura Medium" panose="020B0602020204020303" pitchFamily="34" charset="-79"/>
                <a:ea typeface="+mn-ea"/>
                <a:cs typeface="Futura Medium" panose="020B0602020204020303" pitchFamily="34" charset="-79"/>
              </a:rPr>
              <a:t>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 Rydyn ni’n aml yn dysgu ein harferion ariannol gan ein rhieni, brodyr a chwiorydd hŷn ac aelodau eraill o’r teulu. Mae’r hyn maen nhw’n ei brynu yn tueddu i ddylanwadu ar yr hyn rydyn ni’n ei brynu, ac mae’r ffordd maen nhw’n defnyddio eu harian yn tueddu i effeithio ar y ffordd rydyn ni’n ei ddefnyddio hefyd.</a:t>
            </a:r>
          </a:p>
          <a:p>
            <a:pPr marL="342900" indent="-34290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4A6EEE2B-0649-8C43-8AF8-2D21ACEE31AB}"/>
              </a:ext>
            </a:extLst>
          </p:cNvPr>
          <p:cNvSpPr/>
          <p:nvPr userDrawn="1"/>
        </p:nvSpPr>
        <p:spPr>
          <a:xfrm>
            <a:off x="9263270" y="2248343"/>
            <a:ext cx="2316590" cy="289310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Diwylliant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cefndir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diwylliannol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chrefyddol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gallem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ddatblygu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barn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Rectangle 9">
            <a:extLst>
              <a:ext uri="{FF2B5EF4-FFF2-40B4-BE49-F238E27FC236}">
                <a16:creationId xmlns:a16="http://schemas.microsoft.com/office/drawing/2014/main" id="{0DCF39D8-0AA2-A342-BAB0-7B1B7E2F2FE6}"/>
              </a:ext>
            </a:extLst>
          </p:cNvPr>
          <p:cNvSpPr/>
          <p:nvPr userDrawn="1"/>
        </p:nvSpPr>
        <p:spPr>
          <a:xfrm>
            <a:off x="4154556" y="2254150"/>
            <a:ext cx="4933122" cy="400109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Cyfoedion</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ohonon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derbyn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ffrindiau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felly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prynu’r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brynu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grŵp</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cyfryngau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cymdeithasol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dylanwad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mawr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ystod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blynyddoedd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diwethaf</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gall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dilyn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sêr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blatfformau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cyfryngau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cymdeithasol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ddylanwadu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harian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byddwn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hoffi’r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cynhyrchion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hargymell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peth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gwaethaf</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gost</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6" name="TextBox 15">
            <a:extLst>
              <a:ext uri="{FF2B5EF4-FFF2-40B4-BE49-F238E27FC236}">
                <a16:creationId xmlns:a16="http://schemas.microsoft.com/office/drawing/2014/main" id="{33734356-89E6-C042-BD6C-6F2CDCAC447D}"/>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2290319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E6E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1210137" y="977443"/>
            <a:ext cx="856002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AB14479-0F7A-554A-A347-B9227521D745}"/>
              </a:ext>
            </a:extLst>
          </p:cNvPr>
          <p:cNvPicPr/>
          <p:nvPr userDrawn="1"/>
        </p:nvPicPr>
        <p:blipFill>
          <a:blip r:embed="rId2"/>
          <a:stretch>
            <a:fillRect/>
          </a:stretch>
        </p:blipFill>
        <p:spPr>
          <a:xfrm>
            <a:off x="469426" y="373567"/>
            <a:ext cx="646384" cy="646384"/>
          </a:xfrm>
          <a:prstGeom prst="rect">
            <a:avLst/>
          </a:prstGeom>
        </p:spPr>
      </p:pic>
      <p:sp>
        <p:nvSpPr>
          <p:cNvPr id="28" name="TextBox 27">
            <a:extLst>
              <a:ext uri="{FF2B5EF4-FFF2-40B4-BE49-F238E27FC236}">
                <a16:creationId xmlns:a16="http://schemas.microsoft.com/office/drawing/2014/main" id="{EF908655-7B78-F14E-84D7-9C7B27187786}"/>
              </a:ext>
            </a:extLst>
          </p:cNvPr>
          <p:cNvSpPr txBox="1"/>
          <p:nvPr userDrawn="1"/>
        </p:nvSpPr>
        <p:spPr>
          <a:xfrm>
            <a:off x="1058705" y="1392764"/>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ASTUDIAETH ACHOS </a:t>
            </a:r>
          </a:p>
        </p:txBody>
      </p:sp>
      <p:cxnSp>
        <p:nvCxnSpPr>
          <p:cNvPr id="29" name="Straight Connector 28">
            <a:extLst>
              <a:ext uri="{FF2B5EF4-FFF2-40B4-BE49-F238E27FC236}">
                <a16:creationId xmlns:a16="http://schemas.microsoft.com/office/drawing/2014/main" id="{E29B3386-D60F-734C-8CC6-7E45DF641600}"/>
              </a:ext>
            </a:extLst>
          </p:cNvPr>
          <p:cNvCxnSpPr>
            <a:cxnSpLocks/>
          </p:cNvCxnSpPr>
          <p:nvPr userDrawn="1"/>
        </p:nvCxnSpPr>
        <p:spPr>
          <a:xfrm>
            <a:off x="1153031" y="1814884"/>
            <a:ext cx="3090978" cy="0"/>
          </a:xfrm>
          <a:prstGeom prst="line">
            <a:avLst/>
          </a:prstGeom>
          <a:ln>
            <a:solidFill>
              <a:srgbClr val="B9BE0B"/>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BFD669-72D5-BB4C-B4A5-B19DBBE56C0C}"/>
              </a:ext>
            </a:extLst>
          </p:cNvPr>
          <p:cNvSpPr/>
          <p:nvPr userDrawn="1"/>
        </p:nvSpPr>
        <p:spPr>
          <a:xfrm>
            <a:off x="469426" y="2003087"/>
            <a:ext cx="7818598"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Samira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18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gliniadur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sbon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coleg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penderfynu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hoff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flogwyr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fideo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£500.</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rhieni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awgrymu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fodelau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popeth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bris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Nodwch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dylanwadu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benderfyniadau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Samira.</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Argymhellwch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Samira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siopa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gwmpas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gliniadur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torri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Samira?</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4.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ystyried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penderfynwch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Samira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gliniadur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Esboniwch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12" name="Picture 11">
            <a:extLst>
              <a:ext uri="{FF2B5EF4-FFF2-40B4-BE49-F238E27FC236}">
                <a16:creationId xmlns:a16="http://schemas.microsoft.com/office/drawing/2014/main" id="{3D42BC14-0C10-5043-82EF-8A31C9952E9E}"/>
              </a:ext>
            </a:extLst>
          </p:cNvPr>
          <p:cNvPicPr>
            <a:picLocks noChangeAspect="1"/>
          </p:cNvPicPr>
          <p:nvPr userDrawn="1"/>
        </p:nvPicPr>
        <p:blipFill rotWithShape="1">
          <a:blip r:embed="rId3"/>
          <a:srcRect l="26513" r="20397"/>
          <a:stretch/>
        </p:blipFill>
        <p:spPr>
          <a:xfrm>
            <a:off x="8590722" y="1943490"/>
            <a:ext cx="3061253" cy="3849524"/>
          </a:xfrm>
          <a:prstGeom prst="rect">
            <a:avLst/>
          </a:prstGeom>
        </p:spPr>
      </p:pic>
      <p:pic>
        <p:nvPicPr>
          <p:cNvPr id="18" name="Picture 17">
            <a:extLst>
              <a:ext uri="{FF2B5EF4-FFF2-40B4-BE49-F238E27FC236}">
                <a16:creationId xmlns:a16="http://schemas.microsoft.com/office/drawing/2014/main" id="{046B70CA-0BF9-EC42-A204-22FA33F7EEB5}"/>
              </a:ext>
            </a:extLst>
          </p:cNvPr>
          <p:cNvPicPr/>
          <p:nvPr userDrawn="1"/>
        </p:nvPicPr>
        <p:blipFill>
          <a:blip r:embed="rId4"/>
          <a:stretch>
            <a:fillRect/>
          </a:stretch>
        </p:blipFill>
        <p:spPr>
          <a:xfrm>
            <a:off x="497390" y="1321935"/>
            <a:ext cx="742564" cy="590936"/>
          </a:xfrm>
          <a:prstGeom prst="rect">
            <a:avLst/>
          </a:prstGeom>
        </p:spPr>
      </p:pic>
      <p:sp>
        <p:nvSpPr>
          <p:cNvPr id="19" name="TextBox 18">
            <a:extLst>
              <a:ext uri="{FF2B5EF4-FFF2-40B4-BE49-F238E27FC236}">
                <a16:creationId xmlns:a16="http://schemas.microsoft.com/office/drawing/2014/main" id="{594A3531-E701-0147-90AF-7B0C6762119C}"/>
              </a:ext>
            </a:extLst>
          </p:cNvPr>
          <p:cNvSpPr txBox="1"/>
          <p:nvPr userDrawn="1"/>
        </p:nvSpPr>
        <p:spPr>
          <a:xfrm>
            <a:off x="1789044" y="6289627"/>
            <a:ext cx="1072553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BETH YDYCH CHI WEDI’I DDYSGU?</a:t>
            </a:r>
          </a:p>
        </p:txBody>
      </p:sp>
      <p:sp>
        <p:nvSpPr>
          <p:cNvPr id="20" name="TextBox 19">
            <a:extLst>
              <a:ext uri="{FF2B5EF4-FFF2-40B4-BE49-F238E27FC236}">
                <a16:creationId xmlns:a16="http://schemas.microsoft.com/office/drawing/2014/main" id="{5A908BDC-FAFD-4840-9646-D0236AFA4072}"/>
              </a:ext>
            </a:extLst>
          </p:cNvPr>
          <p:cNvSpPr txBox="1"/>
          <p:nvPr userDrawn="1"/>
        </p:nvSpPr>
        <p:spPr>
          <a:xfrm>
            <a:off x="1115810" y="277210"/>
            <a:ext cx="107471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218231"/>
                </a:solidFill>
                <a:latin typeface="Futura Medium" panose="020B0602020204020303" pitchFamily="34" charset="-79"/>
                <a:cs typeface="Futura Medium" panose="020B0602020204020303" pitchFamily="34" charset="-79"/>
              </a:rPr>
              <a:t>BETH YDYCH CHI </a:t>
            </a:r>
            <a:r>
              <a:rPr lang="en-US" sz="4000" b="1" i="0" dirty="0">
                <a:solidFill>
                  <a:srgbClr val="B9BE0B"/>
                </a:solidFill>
                <a:latin typeface="Futura" panose="020B0602020204020303" pitchFamily="34" charset="-79"/>
                <a:cs typeface="Futura" panose="020B0602020204020303" pitchFamily="34" charset="-79"/>
              </a:rPr>
              <a:t>WEDI’I DDYSGU?</a:t>
            </a:r>
          </a:p>
        </p:txBody>
      </p:sp>
    </p:spTree>
    <p:extLst>
      <p:ext uri="{BB962C8B-B14F-4D97-AF65-F5344CB8AC3E}">
        <p14:creationId xmlns:p14="http://schemas.microsoft.com/office/powerpoint/2010/main" val="2965921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DATBLYGU’CH</a:t>
            </a: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48938" y="1313223"/>
            <a:ext cx="3032462"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6CEC9781-61C0-9E48-A4B7-F56A9870CF29}"/>
              </a:ext>
            </a:extLst>
          </p:cNvPr>
          <p:cNvSpPr/>
          <p:nvPr userDrawn="1"/>
        </p:nvSpPr>
        <p:spPr>
          <a:xfrm>
            <a:off x="449548" y="2033083"/>
            <a:ext cx="10904252" cy="2862322"/>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Ystyriwch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fisol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hon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sengl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Elis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nag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fantoli’r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cyfateb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Elis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Ailysgrifennwch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lleihau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gostyngiad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esbonio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pam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gwnaethoch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feddwl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eitemau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Elis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gadael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cynilo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GORWARIO CYLLIDEB</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3203121"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GWYBODAETH</a:t>
            </a:r>
          </a:p>
        </p:txBody>
      </p:sp>
      <p:sp>
        <p:nvSpPr>
          <p:cNvPr id="14" name="TextBox 13">
            <a:extLst>
              <a:ext uri="{FF2B5EF4-FFF2-40B4-BE49-F238E27FC236}">
                <a16:creationId xmlns:a16="http://schemas.microsoft.com/office/drawing/2014/main" id="{5281D910-250E-EB4C-BC68-0560A41D45C4}"/>
              </a:ext>
            </a:extLst>
          </p:cNvPr>
          <p:cNvSpPr txBox="1"/>
          <p:nvPr userDrawn="1"/>
        </p:nvSpPr>
        <p:spPr>
          <a:xfrm>
            <a:off x="2474842" y="6289627"/>
            <a:ext cx="100397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DATBLYGU’CH GWYBODAETH</a:t>
            </a:r>
          </a:p>
        </p:txBody>
      </p:sp>
    </p:spTree>
    <p:extLst>
      <p:ext uri="{BB962C8B-B14F-4D97-AF65-F5344CB8AC3E}">
        <p14:creationId xmlns:p14="http://schemas.microsoft.com/office/powerpoint/2010/main" val="1388175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3B7A413-F721-FB43-8DF2-5E44EA5CF9A6}"/>
              </a:ext>
            </a:extLst>
          </p:cNvPr>
          <p:cNvPicPr>
            <a:picLocks noChangeAspect="1"/>
          </p:cNvPicPr>
          <p:nvPr userDrawn="1"/>
        </p:nvPicPr>
        <p:blipFill>
          <a:blip r:embed="rId2"/>
          <a:stretch>
            <a:fillRect/>
          </a:stretch>
        </p:blipFill>
        <p:spPr>
          <a:xfrm>
            <a:off x="2139229" y="160520"/>
            <a:ext cx="7422215" cy="5898784"/>
          </a:xfrm>
          <a:prstGeom prst="rect">
            <a:avLst/>
          </a:prstGeom>
        </p:spPr>
      </p:pic>
      <p:sp>
        <p:nvSpPr>
          <p:cNvPr id="10" name="TextBox 9">
            <a:extLst>
              <a:ext uri="{FF2B5EF4-FFF2-40B4-BE49-F238E27FC236}">
                <a16:creationId xmlns:a16="http://schemas.microsoft.com/office/drawing/2014/main" id="{A1EF2013-9AFA-8045-9F6E-0F367EAEA177}"/>
              </a:ext>
            </a:extLst>
          </p:cNvPr>
          <p:cNvSpPr txBox="1"/>
          <p:nvPr userDrawn="1"/>
        </p:nvSpPr>
        <p:spPr>
          <a:xfrm>
            <a:off x="2474842" y="6289627"/>
            <a:ext cx="100397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DATBLYGU’CH GWYBODAETH</a:t>
            </a:r>
          </a:p>
        </p:txBody>
      </p:sp>
    </p:spTree>
    <p:extLst>
      <p:ext uri="{BB962C8B-B14F-4D97-AF65-F5344CB8AC3E}">
        <p14:creationId xmlns:p14="http://schemas.microsoft.com/office/powerpoint/2010/main" val="4244463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83456B0-96E8-CA44-967C-9AED5F9810A8}"/>
              </a:ext>
            </a:extLst>
          </p:cNvPr>
          <p:cNvSpPr/>
          <p:nvPr userDrawn="1"/>
        </p:nvSpPr>
        <p:spPr>
          <a:xfrm>
            <a:off x="281003" y="239315"/>
            <a:ext cx="11417961" cy="1292662"/>
          </a:xfrm>
          <a:prstGeom prst="rect">
            <a:avLst/>
          </a:prstGeom>
        </p:spPr>
        <p:txBody>
          <a:bodyPr wrap="square">
            <a:spAutoFit/>
          </a:bodyPr>
          <a:lstStyle/>
          <a:p>
            <a:r>
              <a:rPr lang="en-GB" sz="2400" dirty="0">
                <a:solidFill>
                  <a:srgbClr val="002F3B"/>
                </a:solidFill>
                <a:effectLst/>
                <a:latin typeface="Futura Medium" panose="020B0602020204020303" pitchFamily="34" charset="-79"/>
                <a:cs typeface="Futura Medium" panose="020B0602020204020303" pitchFamily="34" charset="-79"/>
              </a:rPr>
              <a:t>GWERTH AM ARIAN</a:t>
            </a:r>
          </a:p>
          <a:p>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2016, </a:t>
            </a:r>
            <a:r>
              <a:rPr lang="en-GB" dirty="0" err="1">
                <a:solidFill>
                  <a:srgbClr val="002F3B"/>
                </a:solidFill>
                <a:effectLst/>
                <a:latin typeface="Futura" panose="020B0602020204020303" pitchFamily="34" charset="-79"/>
                <a:cs typeface="Futura" panose="020B0602020204020303" pitchFamily="34" charset="-79"/>
              </a:rPr>
              <a:t>profodd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arolwg</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gynhaliwyd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gan</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Gwasanaeth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Cyngor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Arian (</a:t>
            </a:r>
            <a:r>
              <a:rPr lang="en-GB" dirty="0" err="1">
                <a:solidFill>
                  <a:srgbClr val="002F3B"/>
                </a:solidFill>
                <a:effectLst/>
                <a:latin typeface="Futura" panose="020B0602020204020303" pitchFamily="34" charset="-79"/>
                <a:cs typeface="Futura" panose="020B0602020204020303" pitchFamily="34" charset="-79"/>
              </a:rPr>
              <a:t>sef</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Gwasanaeth</a:t>
            </a:r>
            <a:r>
              <a:rPr lang="en-GB" dirty="0">
                <a:solidFill>
                  <a:srgbClr val="002F3B"/>
                </a:solidFill>
                <a:effectLst/>
                <a:latin typeface="Futura" panose="020B0602020204020303" pitchFamily="34" charset="-79"/>
                <a:cs typeface="Futura" panose="020B0602020204020303" pitchFamily="34" charset="-79"/>
              </a:rPr>
              <a:t> Arian a </a:t>
            </a:r>
            <a:r>
              <a:rPr lang="en-GB" dirty="0" err="1">
                <a:solidFill>
                  <a:srgbClr val="002F3B"/>
                </a:solidFill>
                <a:effectLst/>
                <a:latin typeface="Futura" panose="020B0602020204020303" pitchFamily="34" charset="-79"/>
                <a:cs typeface="Futura" panose="020B0602020204020303" pitchFamily="34" charset="-79"/>
              </a:rPr>
              <a:t>Phensiynau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erbyn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hyn</a:t>
            </a:r>
            <a:r>
              <a:rPr lang="en-GB" dirty="0">
                <a:solidFill>
                  <a:srgbClr val="002F3B"/>
                </a:solidFill>
                <a:effectLst/>
                <a:latin typeface="Futura" panose="020B0602020204020303" pitchFamily="34" charset="-79"/>
                <a:cs typeface="Futura" panose="020B0602020204020303" pitchFamily="34" charset="-79"/>
              </a:rPr>
              <a:t>) 2,000 o </a:t>
            </a:r>
            <a:r>
              <a:rPr lang="en-GB" dirty="0" err="1">
                <a:solidFill>
                  <a:srgbClr val="002F3B"/>
                </a:solidFill>
                <a:effectLst/>
                <a:latin typeface="Futura" panose="020B0602020204020303" pitchFamily="34" charset="-79"/>
                <a:cs typeface="Futura" panose="020B0602020204020303" pitchFamily="34" charset="-79"/>
              </a:rPr>
              <a:t>gwsmeriaid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weld pa mor </a:t>
            </a:r>
            <a:r>
              <a:rPr lang="en-GB" dirty="0" err="1">
                <a:solidFill>
                  <a:srgbClr val="002F3B"/>
                </a:solidFill>
                <a:effectLst/>
                <a:latin typeface="Futura" panose="020B0602020204020303" pitchFamily="34" charset="-79"/>
                <a:cs typeface="Futura" panose="020B0602020204020303" pitchFamily="34" charset="-79"/>
              </a:rPr>
              <a:t>graff</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oedden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nhw</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wrth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siopa</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rhyfeddol</a:t>
            </a:r>
            <a:r>
              <a:rPr lang="en-GB" dirty="0">
                <a:solidFill>
                  <a:srgbClr val="002F3B"/>
                </a:solidFill>
                <a:effectLst/>
                <a:latin typeface="Futura" panose="020B0602020204020303" pitchFamily="34" charset="-79"/>
                <a:cs typeface="Futura" panose="020B0602020204020303" pitchFamily="34" charset="-79"/>
              </a:rPr>
              <a:t>, dim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2% a </a:t>
            </a:r>
            <a:r>
              <a:rPr lang="en-GB" dirty="0" err="1">
                <a:solidFill>
                  <a:srgbClr val="002F3B"/>
                </a:solidFill>
                <a:effectLst/>
                <a:latin typeface="Futura" panose="020B0602020204020303" pitchFamily="34" charset="-79"/>
                <a:cs typeface="Futura" panose="020B0602020204020303" pitchFamily="34" charset="-79"/>
              </a:rPr>
              <a:t>gafodd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holl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gwestiynau’n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Rhowch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gynnig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arnyn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nhw</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hun</a:t>
            </a:r>
            <a:r>
              <a:rPr lang="en-GB" dirty="0">
                <a:solidFill>
                  <a:srgbClr val="002F3B"/>
                </a:solidFill>
                <a:effectLst/>
                <a:latin typeface="Futura" panose="020B0602020204020303" pitchFamily="34" charset="-79"/>
                <a:cs typeface="Futura" panose="020B0602020204020303" pitchFamily="34" charset="-79"/>
              </a:rPr>
              <a:t>.</a:t>
            </a:r>
          </a:p>
        </p:txBody>
      </p:sp>
      <p:sp>
        <p:nvSpPr>
          <p:cNvPr id="7" name="Rectangle 6">
            <a:extLst>
              <a:ext uri="{FF2B5EF4-FFF2-40B4-BE49-F238E27FC236}">
                <a16:creationId xmlns:a16="http://schemas.microsoft.com/office/drawing/2014/main" id="{354468D1-5079-0649-9BAE-CA92D3BF1333}"/>
              </a:ext>
            </a:extLst>
          </p:cNvPr>
          <p:cNvSpPr/>
          <p:nvPr userDrawn="1"/>
        </p:nvSpPr>
        <p:spPr>
          <a:xfrm>
            <a:off x="281003" y="1658521"/>
            <a:ext cx="5636094" cy="4247317"/>
          </a:xfrm>
          <a:prstGeom prst="rect">
            <a:avLst/>
          </a:prstGeom>
        </p:spPr>
        <p:txBody>
          <a:bodyPr wrap="square">
            <a:spAutoFit/>
          </a:bodyPr>
          <a:lstStyle/>
          <a:p>
            <a:pPr marL="0" indent="0">
              <a:buNone/>
            </a:pPr>
            <a:r>
              <a:rPr lang="en-GB" b="1" i="0" dirty="0">
                <a:solidFill>
                  <a:srgbClr val="002F3B"/>
                </a:solidFill>
                <a:effectLst/>
                <a:latin typeface="Futura" panose="020B0602020204020303" pitchFamily="34" charset="-79"/>
                <a:cs typeface="Futura" panose="020B0602020204020303" pitchFamily="34" charset="-79"/>
              </a:rPr>
              <a:t>1. Pa un </a:t>
            </a:r>
            <a:r>
              <a:rPr lang="en-GB" b="1" i="0" dirty="0" err="1">
                <a:solidFill>
                  <a:srgbClr val="002F3B"/>
                </a:solidFill>
                <a:effectLst/>
                <a:latin typeface="Futura" panose="020B0602020204020303" pitchFamily="34" charset="-79"/>
                <a:cs typeface="Futura" panose="020B0602020204020303" pitchFamily="34" charset="-79"/>
              </a:rPr>
              <a:t>o’r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opsiynau</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canlynol</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ar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gyfer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llaeth</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yw’r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fargen</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orau</a:t>
            </a:r>
            <a:r>
              <a:rPr lang="en-GB" b="1" i="0" dirty="0">
                <a:solidFill>
                  <a:srgbClr val="002F3B"/>
                </a:solidFill>
                <a:effectLst/>
                <a:latin typeface="Futura" panose="020B0602020204020303" pitchFamily="34" charset="-79"/>
                <a:cs typeface="Futura" panose="020B0602020204020303" pitchFamily="34" charset="-79"/>
              </a:rPr>
              <a:t>?</a:t>
            </a:r>
          </a:p>
          <a:p>
            <a:pPr marL="0" indent="0">
              <a:buNone/>
            </a:pPr>
            <a:r>
              <a:rPr lang="en-GB" b="0" i="0" dirty="0">
                <a:solidFill>
                  <a:srgbClr val="002F3B"/>
                </a:solidFill>
                <a:effectLst/>
                <a:latin typeface="Futura" panose="020B0602020204020303" pitchFamily="34" charset="-79"/>
                <a:cs typeface="Futura" panose="020B0602020204020303" pitchFamily="34" charset="-79"/>
              </a:rPr>
              <a:t>a) </a:t>
            </a:r>
            <a:r>
              <a:rPr lang="en-GB" b="0" i="0" dirty="0" err="1">
                <a:solidFill>
                  <a:srgbClr val="002F3B"/>
                </a:solidFill>
                <a:effectLst/>
                <a:latin typeface="Futura" panose="020B0602020204020303" pitchFamily="34" charset="-79"/>
                <a:cs typeface="Futura" panose="020B0602020204020303" pitchFamily="34" charset="-79"/>
              </a:rPr>
              <a:t>Chwe</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pheint</a:t>
            </a:r>
            <a:r>
              <a:rPr lang="en-GB" b="0" i="0" dirty="0">
                <a:solidFill>
                  <a:srgbClr val="002F3B"/>
                </a:solidFill>
                <a:effectLst/>
                <a:latin typeface="Futura" panose="020B0602020204020303" pitchFamily="34" charset="-79"/>
                <a:cs typeface="Futura" panose="020B0602020204020303" pitchFamily="34" charset="-79"/>
              </a:rPr>
              <a:t> o </a:t>
            </a:r>
            <a:r>
              <a:rPr lang="en-GB" b="0" i="0" dirty="0" err="1">
                <a:solidFill>
                  <a:srgbClr val="002F3B"/>
                </a:solidFill>
                <a:effectLst/>
                <a:latin typeface="Futura" panose="020B0602020204020303" pitchFamily="34" charset="-79"/>
                <a:cs typeface="Futura" panose="020B0602020204020303" pitchFamily="34" charset="-79"/>
              </a:rPr>
              <a:t>laeth</a:t>
            </a:r>
            <a:r>
              <a:rPr lang="en-GB" b="0" i="0" dirty="0">
                <a:solidFill>
                  <a:srgbClr val="002F3B"/>
                </a:solidFill>
                <a:effectLst/>
                <a:latin typeface="Futura" panose="020B0602020204020303" pitchFamily="34" charset="-79"/>
                <a:cs typeface="Futura" panose="020B0602020204020303" pitchFamily="34" charset="-79"/>
              </a:rPr>
              <a:t> am £1.80</a:t>
            </a:r>
          </a:p>
          <a:p>
            <a:pPr marL="0" indent="0">
              <a:buNone/>
            </a:pPr>
            <a:r>
              <a:rPr lang="en-GB" b="0" i="0" dirty="0">
                <a:solidFill>
                  <a:srgbClr val="002F3B"/>
                </a:solidFill>
                <a:effectLst/>
                <a:latin typeface="Futura" panose="020B0602020204020303" pitchFamily="34" charset="-79"/>
                <a:cs typeface="Futura" panose="020B0602020204020303" pitchFamily="34" charset="-79"/>
              </a:rPr>
              <a:t>b) </a:t>
            </a:r>
            <a:r>
              <a:rPr lang="en-GB" b="0" i="0" dirty="0" err="1">
                <a:solidFill>
                  <a:srgbClr val="002F3B"/>
                </a:solidFill>
                <a:effectLst/>
                <a:latin typeface="Futura" panose="020B0602020204020303" pitchFamily="34" charset="-79"/>
                <a:cs typeface="Futura" panose="020B0602020204020303" pitchFamily="34" charset="-79"/>
              </a:rPr>
              <a:t>Pedwar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peint</a:t>
            </a:r>
            <a:r>
              <a:rPr lang="en-GB" b="0" i="0" dirty="0">
                <a:solidFill>
                  <a:srgbClr val="002F3B"/>
                </a:solidFill>
                <a:effectLst/>
                <a:latin typeface="Futura" panose="020B0602020204020303" pitchFamily="34" charset="-79"/>
                <a:cs typeface="Futura" panose="020B0602020204020303" pitchFamily="34" charset="-79"/>
              </a:rPr>
              <a:t> o </a:t>
            </a:r>
            <a:r>
              <a:rPr lang="en-GB" b="0" i="0" dirty="0" err="1">
                <a:solidFill>
                  <a:srgbClr val="002F3B"/>
                </a:solidFill>
                <a:effectLst/>
                <a:latin typeface="Futura" panose="020B0602020204020303" pitchFamily="34" charset="-79"/>
                <a:cs typeface="Futura" panose="020B0602020204020303" pitchFamily="34" charset="-79"/>
              </a:rPr>
              <a:t>laeth</a:t>
            </a:r>
            <a:r>
              <a:rPr lang="en-GB" b="0" i="0" dirty="0">
                <a:solidFill>
                  <a:srgbClr val="002F3B"/>
                </a:solidFill>
                <a:effectLst/>
                <a:latin typeface="Futura" panose="020B0602020204020303" pitchFamily="34" charset="-79"/>
                <a:cs typeface="Futura" panose="020B0602020204020303" pitchFamily="34" charset="-79"/>
              </a:rPr>
              <a:t> am £1.40</a:t>
            </a:r>
          </a:p>
          <a:p>
            <a:pPr marL="0" indent="0">
              <a:buNone/>
            </a:pPr>
            <a:r>
              <a:rPr lang="en-GB" b="0" i="0" dirty="0">
                <a:solidFill>
                  <a:srgbClr val="002F3B"/>
                </a:solidFill>
                <a:effectLst/>
                <a:latin typeface="Futura" panose="020B0602020204020303" pitchFamily="34" charset="-79"/>
                <a:cs typeface="Futura" panose="020B0602020204020303" pitchFamily="34" charset="-79"/>
              </a:rPr>
              <a:t>c) </a:t>
            </a:r>
            <a:r>
              <a:rPr lang="en-GB" b="0" i="0" dirty="0" err="1">
                <a:solidFill>
                  <a:srgbClr val="002F3B"/>
                </a:solidFill>
                <a:effectLst/>
                <a:latin typeface="Futura" panose="020B0602020204020303" pitchFamily="34" charset="-79"/>
                <a:cs typeface="Futura" panose="020B0602020204020303" pitchFamily="34" charset="-79"/>
              </a:rPr>
              <a:t>Dau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garton</a:t>
            </a:r>
            <a:r>
              <a:rPr lang="en-GB" b="0" i="0" dirty="0">
                <a:solidFill>
                  <a:srgbClr val="002F3B"/>
                </a:solidFill>
                <a:effectLst/>
                <a:latin typeface="Futura" panose="020B0602020204020303" pitchFamily="34" charset="-79"/>
                <a:cs typeface="Futura" panose="020B0602020204020303" pitchFamily="34" charset="-79"/>
              </a:rPr>
              <a:t> 6 </a:t>
            </a:r>
            <a:r>
              <a:rPr lang="en-GB" b="0" i="0" dirty="0" err="1">
                <a:solidFill>
                  <a:srgbClr val="002F3B"/>
                </a:solidFill>
                <a:effectLst/>
                <a:latin typeface="Futura" panose="020B0602020204020303" pitchFamily="34" charset="-79"/>
                <a:cs typeface="Futura" panose="020B0602020204020303" pitchFamily="34" charset="-79"/>
              </a:rPr>
              <a:t>pheint</a:t>
            </a:r>
            <a:r>
              <a:rPr lang="en-GB" b="0" i="0" dirty="0">
                <a:solidFill>
                  <a:srgbClr val="002F3B"/>
                </a:solidFill>
                <a:effectLst/>
                <a:latin typeface="Futura" panose="020B0602020204020303" pitchFamily="34" charset="-79"/>
                <a:cs typeface="Futura" panose="020B0602020204020303" pitchFamily="34" charset="-79"/>
              </a:rPr>
              <a:t> o </a:t>
            </a:r>
            <a:r>
              <a:rPr lang="en-GB" b="0" i="0" dirty="0" err="1">
                <a:solidFill>
                  <a:srgbClr val="002F3B"/>
                </a:solidFill>
                <a:effectLst/>
                <a:latin typeface="Futura" panose="020B0602020204020303" pitchFamily="34" charset="-79"/>
                <a:cs typeface="Futura" panose="020B0602020204020303" pitchFamily="34" charset="-79"/>
              </a:rPr>
              <a:t>laeth</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gynnig</a:t>
            </a:r>
            <a:r>
              <a:rPr lang="en-GB" b="0" i="0" dirty="0">
                <a:solidFill>
                  <a:srgbClr val="002F3B"/>
                </a:solidFill>
                <a:effectLst/>
                <a:latin typeface="Futura" panose="020B0602020204020303" pitchFamily="34" charset="-79"/>
                <a:cs typeface="Futura" panose="020B0602020204020303" pitchFamily="34" charset="-79"/>
              </a:rPr>
              <a:t> am £3.50</a:t>
            </a:r>
          </a:p>
          <a:p>
            <a:pPr marL="0" indent="0">
              <a:buNone/>
            </a:pPr>
            <a:r>
              <a:rPr lang="en-GB" b="0" i="0" dirty="0" err="1">
                <a:solidFill>
                  <a:srgbClr val="002F3B"/>
                </a:solidFill>
                <a:effectLst/>
                <a:latin typeface="Futura" panose="020B0602020204020303" pitchFamily="34" charset="-79"/>
                <a:cs typeface="Futura" panose="020B0602020204020303" pitchFamily="34" charset="-79"/>
              </a:rPr>
              <a:t>ch</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Dau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garton</a:t>
            </a:r>
            <a:r>
              <a:rPr lang="en-GB" b="0" i="0" dirty="0">
                <a:solidFill>
                  <a:srgbClr val="002F3B"/>
                </a:solidFill>
                <a:effectLst/>
                <a:latin typeface="Futura" panose="020B0602020204020303" pitchFamily="34" charset="-79"/>
                <a:cs typeface="Futura" panose="020B0602020204020303" pitchFamily="34" charset="-79"/>
              </a:rPr>
              <a:t> 4 </a:t>
            </a:r>
            <a:r>
              <a:rPr lang="en-GB" b="0" i="0" dirty="0" err="1">
                <a:solidFill>
                  <a:srgbClr val="002F3B"/>
                </a:solidFill>
                <a:effectLst/>
                <a:latin typeface="Futura" panose="020B0602020204020303" pitchFamily="34" charset="-79"/>
                <a:cs typeface="Futura" panose="020B0602020204020303" pitchFamily="34" charset="-79"/>
              </a:rPr>
              <a:t>peint</a:t>
            </a:r>
            <a:r>
              <a:rPr lang="en-GB" b="0" i="0" dirty="0">
                <a:solidFill>
                  <a:srgbClr val="002F3B"/>
                </a:solidFill>
                <a:effectLst/>
                <a:latin typeface="Futura" panose="020B0602020204020303" pitchFamily="34" charset="-79"/>
                <a:cs typeface="Futura" panose="020B0602020204020303" pitchFamily="34" charset="-79"/>
              </a:rPr>
              <a:t> o </a:t>
            </a:r>
            <a:r>
              <a:rPr lang="en-GB" b="0" i="0" dirty="0" err="1">
                <a:solidFill>
                  <a:srgbClr val="002F3B"/>
                </a:solidFill>
                <a:effectLst/>
                <a:latin typeface="Futura" panose="020B0602020204020303" pitchFamily="34" charset="-79"/>
                <a:cs typeface="Futura" panose="020B0602020204020303" pitchFamily="34" charset="-79"/>
              </a:rPr>
              <a:t>laeth</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gynnig</a:t>
            </a:r>
            <a:r>
              <a:rPr lang="en-GB" b="0" i="0" dirty="0">
                <a:solidFill>
                  <a:srgbClr val="002F3B"/>
                </a:solidFill>
                <a:effectLst/>
                <a:latin typeface="Futura" panose="020B0602020204020303" pitchFamily="34" charset="-79"/>
                <a:cs typeface="Futura" panose="020B0602020204020303" pitchFamily="34" charset="-79"/>
              </a:rPr>
              <a:t> am £2</a:t>
            </a:r>
          </a:p>
          <a:p>
            <a:pPr marL="0" indent="0">
              <a:buNone/>
            </a:pPr>
            <a:endParaRPr lang="en-GB" b="1" i="0" dirty="0">
              <a:solidFill>
                <a:srgbClr val="002F3B"/>
              </a:solidFill>
              <a:effectLst/>
              <a:latin typeface="Futura" panose="020B0602020204020303" pitchFamily="34" charset="-79"/>
              <a:cs typeface="Futura" panose="020B0602020204020303" pitchFamily="34" charset="-79"/>
            </a:endParaRPr>
          </a:p>
          <a:p>
            <a:pPr marL="0" indent="0">
              <a:buNone/>
            </a:pPr>
            <a:r>
              <a:rPr lang="en-GB" b="1" i="0" dirty="0">
                <a:solidFill>
                  <a:srgbClr val="002F3B"/>
                </a:solidFill>
                <a:effectLst/>
                <a:latin typeface="Futura" panose="020B0602020204020303" pitchFamily="34" charset="-79"/>
                <a:cs typeface="Futura" panose="020B0602020204020303" pitchFamily="34" charset="-79"/>
              </a:rPr>
              <a:t>2. Pa un </a:t>
            </a:r>
            <a:r>
              <a:rPr lang="en-GB" b="1" i="0" dirty="0" err="1">
                <a:solidFill>
                  <a:srgbClr val="002F3B"/>
                </a:solidFill>
                <a:effectLst/>
                <a:latin typeface="Futura" panose="020B0602020204020303" pitchFamily="34" charset="-79"/>
                <a:cs typeface="Futura" panose="020B0602020204020303" pitchFamily="34" charset="-79"/>
              </a:rPr>
              <a:t>o’r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opsiynau</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canlynol</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ar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gyfer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prynu</a:t>
            </a:r>
            <a:r>
              <a:rPr lang="en-GB" b="1" i="0" dirty="0">
                <a:solidFill>
                  <a:srgbClr val="002F3B"/>
                </a:solidFill>
                <a:effectLst/>
                <a:latin typeface="Futura" panose="020B0602020204020303" pitchFamily="34" charset="-79"/>
                <a:cs typeface="Futura" panose="020B0602020204020303" pitchFamily="34" charset="-79"/>
              </a:rPr>
              <a:t> 500g o </a:t>
            </a:r>
            <a:r>
              <a:rPr lang="en-GB" b="1" i="0" dirty="0" err="1">
                <a:solidFill>
                  <a:srgbClr val="002F3B"/>
                </a:solidFill>
                <a:effectLst/>
                <a:latin typeface="Futura" panose="020B0602020204020303" pitchFamily="34" charset="-79"/>
                <a:cs typeface="Futura" panose="020B0602020204020303" pitchFamily="34" charset="-79"/>
              </a:rPr>
              <a:t>lemonau</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yw’r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fargen</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orau</a:t>
            </a:r>
            <a:r>
              <a:rPr lang="en-GB" b="1" i="0" dirty="0">
                <a:solidFill>
                  <a:srgbClr val="002F3B"/>
                </a:solidFill>
                <a:effectLst/>
                <a:latin typeface="Futura" panose="020B0602020204020303" pitchFamily="34" charset="-79"/>
                <a:cs typeface="Futura" panose="020B0602020204020303" pitchFamily="34" charset="-79"/>
              </a:rPr>
              <a:t>?</a:t>
            </a:r>
          </a:p>
          <a:p>
            <a:pPr marL="0" indent="0">
              <a:buNone/>
            </a:pPr>
            <a:r>
              <a:rPr lang="en-GB" b="0" i="0" dirty="0">
                <a:solidFill>
                  <a:srgbClr val="002F3B"/>
                </a:solidFill>
                <a:effectLst/>
                <a:latin typeface="Futura" panose="020B0602020204020303" pitchFamily="34" charset="-79"/>
                <a:cs typeface="Futura" panose="020B0602020204020303" pitchFamily="34" charset="-79"/>
              </a:rPr>
              <a:t>a) Un </a:t>
            </a:r>
            <a:r>
              <a:rPr lang="en-GB" b="0" i="0" dirty="0" err="1">
                <a:solidFill>
                  <a:srgbClr val="002F3B"/>
                </a:solidFill>
                <a:effectLst/>
                <a:latin typeface="Futura" panose="020B0602020204020303" pitchFamily="34" charset="-79"/>
                <a:cs typeface="Futura" panose="020B0602020204020303" pitchFamily="34" charset="-79"/>
              </a:rPr>
              <a:t>pecyn</a:t>
            </a:r>
            <a:r>
              <a:rPr lang="en-GB" b="0" i="0" dirty="0">
                <a:solidFill>
                  <a:srgbClr val="002F3B"/>
                </a:solidFill>
                <a:effectLst/>
                <a:latin typeface="Futura" panose="020B0602020204020303" pitchFamily="34" charset="-79"/>
                <a:cs typeface="Futura" panose="020B0602020204020303" pitchFamily="34" charset="-79"/>
              </a:rPr>
              <a:t> 500g o </a:t>
            </a:r>
            <a:r>
              <a:rPr lang="en-GB" b="0" i="0" dirty="0" err="1">
                <a:solidFill>
                  <a:srgbClr val="002F3B"/>
                </a:solidFill>
                <a:effectLst/>
                <a:latin typeface="Futura" panose="020B0602020204020303" pitchFamily="34" charset="-79"/>
                <a:cs typeface="Futura" panose="020B0602020204020303" pitchFamily="34" charset="-79"/>
              </a:rPr>
              <a:t>lemonau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sy’n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costio</a:t>
            </a:r>
            <a:r>
              <a:rPr lang="en-GB" b="0" i="0" dirty="0">
                <a:solidFill>
                  <a:srgbClr val="002F3B"/>
                </a:solidFill>
                <a:effectLst/>
                <a:latin typeface="Futura" panose="020B0602020204020303" pitchFamily="34" charset="-79"/>
                <a:cs typeface="Futura" panose="020B0602020204020303" pitchFamily="34" charset="-79"/>
              </a:rPr>
              <a:t> £1.20</a:t>
            </a:r>
          </a:p>
          <a:p>
            <a:pPr marL="0" indent="0">
              <a:buNone/>
            </a:pPr>
            <a:r>
              <a:rPr lang="en-GB" b="0" i="0" dirty="0">
                <a:solidFill>
                  <a:srgbClr val="002F3B"/>
                </a:solidFill>
                <a:effectLst/>
                <a:latin typeface="Futura" panose="020B0602020204020303" pitchFamily="34" charset="-79"/>
                <a:cs typeface="Futura" panose="020B0602020204020303" pitchFamily="34" charset="-79"/>
              </a:rPr>
              <a:t>b) 500g o </a:t>
            </a:r>
            <a:r>
              <a:rPr lang="en-GB" b="0" i="0" dirty="0" err="1">
                <a:solidFill>
                  <a:srgbClr val="002F3B"/>
                </a:solidFill>
                <a:effectLst/>
                <a:latin typeface="Futura" panose="020B0602020204020303" pitchFamily="34" charset="-79"/>
                <a:cs typeface="Futura" panose="020B0602020204020303" pitchFamily="34" charset="-79"/>
              </a:rPr>
              <a:t>lemonau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rhydd</a:t>
            </a:r>
            <a:r>
              <a:rPr lang="en-GB" b="0" i="0" dirty="0">
                <a:solidFill>
                  <a:srgbClr val="002F3B"/>
                </a:solidFill>
                <a:effectLst/>
                <a:latin typeface="Futura" panose="020B0602020204020303" pitchFamily="34" charset="-79"/>
                <a:cs typeface="Futura" panose="020B0602020204020303" pitchFamily="34" charset="-79"/>
              </a:rPr>
              <a:t> am £2.50 </a:t>
            </a:r>
            <a:r>
              <a:rPr lang="en-GB" b="0" i="0" dirty="0" err="1">
                <a:solidFill>
                  <a:srgbClr val="002F3B"/>
                </a:solidFill>
                <a:effectLst/>
                <a:latin typeface="Futura" panose="020B0602020204020303" pitchFamily="34" charset="-79"/>
                <a:cs typeface="Futura" panose="020B0602020204020303" pitchFamily="34" charset="-79"/>
              </a:rPr>
              <a:t>fesul</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cilo</a:t>
            </a:r>
            <a:endParaRPr lang="en-GB" b="0" i="0" dirty="0">
              <a:solidFill>
                <a:srgbClr val="002F3B"/>
              </a:solidFill>
              <a:effectLst/>
              <a:latin typeface="Futura" panose="020B0602020204020303" pitchFamily="34" charset="-79"/>
              <a:cs typeface="Futura" panose="020B0602020204020303" pitchFamily="34" charset="-79"/>
            </a:endParaRPr>
          </a:p>
          <a:p>
            <a:pPr marL="0" indent="0">
              <a:buNone/>
            </a:pPr>
            <a:r>
              <a:rPr lang="en-GB" b="0" i="0" dirty="0">
                <a:solidFill>
                  <a:srgbClr val="002F3B"/>
                </a:solidFill>
                <a:effectLst/>
                <a:latin typeface="Futura" panose="020B0602020204020303" pitchFamily="34" charset="-79"/>
                <a:cs typeface="Futura" panose="020B0602020204020303" pitchFamily="34" charset="-79"/>
              </a:rPr>
              <a:t>c) Bargen </a:t>
            </a:r>
            <a:r>
              <a:rPr lang="en-GB" b="0" i="0" dirty="0" err="1">
                <a:solidFill>
                  <a:srgbClr val="002F3B"/>
                </a:solidFill>
                <a:effectLst/>
                <a:latin typeface="Futura" panose="020B0602020204020303" pitchFamily="34" charset="-79"/>
                <a:cs typeface="Futura" panose="020B0602020204020303" pitchFamily="34" charset="-79"/>
              </a:rPr>
              <a:t>prynu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dau</a:t>
            </a:r>
            <a:r>
              <a:rPr lang="en-GB" b="0" i="0" dirty="0">
                <a:solidFill>
                  <a:srgbClr val="002F3B"/>
                </a:solidFill>
                <a:effectLst/>
                <a:latin typeface="Futura" panose="020B0602020204020303" pitchFamily="34" charset="-79"/>
                <a:cs typeface="Futura" panose="020B0602020204020303" pitchFamily="34" charset="-79"/>
              </a:rPr>
              <a:t> a </a:t>
            </a:r>
            <a:r>
              <a:rPr lang="en-GB" b="0" i="0" dirty="0" err="1">
                <a:solidFill>
                  <a:srgbClr val="002F3B"/>
                </a:solidFill>
                <a:effectLst/>
                <a:latin typeface="Futura" panose="020B0602020204020303" pitchFamily="34" charset="-79"/>
                <a:cs typeface="Futura" panose="020B0602020204020303" pitchFamily="34" charset="-79"/>
              </a:rPr>
              <a:t>chael</a:t>
            </a:r>
            <a:r>
              <a:rPr lang="en-GB" b="0" i="0" dirty="0">
                <a:solidFill>
                  <a:srgbClr val="002F3B"/>
                </a:solidFill>
                <a:effectLst/>
                <a:latin typeface="Futura" panose="020B0602020204020303" pitchFamily="34" charset="-79"/>
                <a:cs typeface="Futura" panose="020B0602020204020303" pitchFamily="34" charset="-79"/>
              </a:rPr>
              <a:t> y </a:t>
            </a:r>
            <a:r>
              <a:rPr lang="en-GB" b="0" i="0" dirty="0" err="1">
                <a:solidFill>
                  <a:srgbClr val="002F3B"/>
                </a:solidFill>
                <a:effectLst/>
                <a:latin typeface="Futura" panose="020B0602020204020303" pitchFamily="34" charset="-79"/>
                <a:cs typeface="Futura" panose="020B0602020204020303" pitchFamily="34" charset="-79"/>
              </a:rPr>
              <a:t>trydydd</a:t>
            </a:r>
            <a:r>
              <a:rPr lang="en-GB" b="0" i="0" dirty="0">
                <a:solidFill>
                  <a:srgbClr val="002F3B"/>
                </a:solidFill>
                <a:effectLst/>
                <a:latin typeface="Futura" panose="020B0602020204020303" pitchFamily="34" charset="-79"/>
                <a:cs typeface="Futura" panose="020B0602020204020303" pitchFamily="34" charset="-79"/>
              </a:rPr>
              <a:t> am </a:t>
            </a:r>
            <a:r>
              <a:rPr lang="en-GB" b="0" i="0" dirty="0" err="1">
                <a:solidFill>
                  <a:srgbClr val="002F3B"/>
                </a:solidFill>
                <a:effectLst/>
                <a:latin typeface="Futura" panose="020B0602020204020303" pitchFamily="34" charset="-79"/>
                <a:cs typeface="Futura" panose="020B0602020204020303" pitchFamily="34" charset="-79"/>
              </a:rPr>
              <a:t>ddim</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becynnau</a:t>
            </a:r>
            <a:r>
              <a:rPr lang="en-GB" b="0" i="0" dirty="0">
                <a:solidFill>
                  <a:srgbClr val="002F3B"/>
                </a:solidFill>
                <a:effectLst/>
                <a:latin typeface="Futura" panose="020B0602020204020303" pitchFamily="34" charset="-79"/>
                <a:cs typeface="Futura" panose="020B0602020204020303" pitchFamily="34" charset="-79"/>
              </a:rPr>
              <a:t> 200g o </a:t>
            </a:r>
            <a:r>
              <a:rPr lang="en-GB" b="0" i="0" dirty="0" err="1">
                <a:solidFill>
                  <a:srgbClr val="002F3B"/>
                </a:solidFill>
                <a:effectLst/>
                <a:latin typeface="Futura" panose="020B0602020204020303" pitchFamily="34" charset="-79"/>
                <a:cs typeface="Futura" panose="020B0602020204020303" pitchFamily="34" charset="-79"/>
              </a:rPr>
              <a:t>lemonau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sy’n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costio</a:t>
            </a:r>
            <a:r>
              <a:rPr lang="en-GB" b="0" i="0" dirty="0">
                <a:solidFill>
                  <a:srgbClr val="002F3B"/>
                </a:solidFill>
                <a:effectLst/>
                <a:latin typeface="Futura" panose="020B0602020204020303" pitchFamily="34" charset="-79"/>
                <a:cs typeface="Futura" panose="020B0602020204020303" pitchFamily="34" charset="-79"/>
              </a:rPr>
              <a:t> 70c </a:t>
            </a:r>
            <a:r>
              <a:rPr lang="en-GB" b="0" i="0" dirty="0" err="1">
                <a:solidFill>
                  <a:srgbClr val="002F3B"/>
                </a:solidFill>
                <a:effectLst/>
                <a:latin typeface="Futura" panose="020B0602020204020303" pitchFamily="34" charset="-79"/>
                <a:cs typeface="Futura" panose="020B0602020204020303" pitchFamily="34" charset="-79"/>
              </a:rPr>
              <a:t>yr</a:t>
            </a:r>
            <a:r>
              <a:rPr lang="en-GB" b="0" i="0" dirty="0">
                <a:solidFill>
                  <a:srgbClr val="002F3B"/>
                </a:solidFill>
                <a:effectLst/>
                <a:latin typeface="Futura" panose="020B0602020204020303" pitchFamily="34" charset="-79"/>
                <a:cs typeface="Futura" panose="020B0602020204020303" pitchFamily="34" charset="-79"/>
              </a:rPr>
              <a:t> un</a:t>
            </a:r>
          </a:p>
          <a:p>
            <a:pPr marL="0" indent="0">
              <a:buNone/>
            </a:pPr>
            <a:r>
              <a:rPr lang="en-GB" b="0" i="0" dirty="0" err="1">
                <a:solidFill>
                  <a:srgbClr val="002F3B"/>
                </a:solidFill>
                <a:effectLst/>
                <a:latin typeface="Futura" panose="020B0602020204020303" pitchFamily="34" charset="-79"/>
                <a:cs typeface="Futura" panose="020B0602020204020303" pitchFamily="34" charset="-79"/>
              </a:rPr>
              <a:t>ch</a:t>
            </a:r>
            <a:r>
              <a:rPr lang="en-GB" b="0" i="0" dirty="0">
                <a:solidFill>
                  <a:srgbClr val="002F3B"/>
                </a:solidFill>
                <a:effectLst/>
                <a:latin typeface="Futura" panose="020B0602020204020303" pitchFamily="34" charset="-79"/>
                <a:cs typeface="Futura" panose="020B0602020204020303" pitchFamily="34" charset="-79"/>
              </a:rPr>
              <a:t>) Bargen </a:t>
            </a:r>
            <a:r>
              <a:rPr lang="en-GB" b="0" i="0" dirty="0" err="1">
                <a:solidFill>
                  <a:srgbClr val="002F3B"/>
                </a:solidFill>
                <a:effectLst/>
                <a:latin typeface="Futura" panose="020B0602020204020303" pitchFamily="34" charset="-79"/>
                <a:cs typeface="Futura" panose="020B0602020204020303" pitchFamily="34" charset="-79"/>
              </a:rPr>
              <a:t>prynu</a:t>
            </a:r>
            <a:r>
              <a:rPr lang="en-GB" b="0" i="0" dirty="0">
                <a:solidFill>
                  <a:srgbClr val="002F3B"/>
                </a:solidFill>
                <a:effectLst/>
                <a:latin typeface="Futura" panose="020B0602020204020303" pitchFamily="34" charset="-79"/>
                <a:cs typeface="Futura" panose="020B0602020204020303" pitchFamily="34" charset="-79"/>
              </a:rPr>
              <a:t> un a </a:t>
            </a:r>
            <a:r>
              <a:rPr lang="en-GB" b="0" i="0" dirty="0" err="1">
                <a:solidFill>
                  <a:srgbClr val="002F3B"/>
                </a:solidFill>
                <a:effectLst/>
                <a:latin typeface="Futura" panose="020B0602020204020303" pitchFamily="34" charset="-79"/>
                <a:cs typeface="Futura" panose="020B0602020204020303" pitchFamily="34" charset="-79"/>
              </a:rPr>
              <a:t>chael</a:t>
            </a:r>
            <a:r>
              <a:rPr lang="en-GB" b="0" i="0" dirty="0">
                <a:solidFill>
                  <a:srgbClr val="002F3B"/>
                </a:solidFill>
                <a:effectLst/>
                <a:latin typeface="Futura" panose="020B0602020204020303" pitchFamily="34" charset="-79"/>
                <a:cs typeface="Futura" panose="020B0602020204020303" pitchFamily="34" charset="-79"/>
              </a:rPr>
              <a:t> un am </a:t>
            </a:r>
            <a:r>
              <a:rPr lang="en-GB" b="0" i="0" dirty="0" err="1">
                <a:solidFill>
                  <a:srgbClr val="002F3B"/>
                </a:solidFill>
                <a:effectLst/>
                <a:latin typeface="Futura" panose="020B0602020204020303" pitchFamily="34" charset="-79"/>
                <a:cs typeface="Futura" panose="020B0602020204020303" pitchFamily="34" charset="-79"/>
              </a:rPr>
              <a:t>hanner</a:t>
            </a:r>
            <a:r>
              <a:rPr lang="en-GB" b="0" i="0" dirty="0">
                <a:solidFill>
                  <a:srgbClr val="002F3B"/>
                </a:solidFill>
                <a:effectLst/>
                <a:latin typeface="Futura" panose="020B0602020204020303" pitchFamily="34" charset="-79"/>
                <a:cs typeface="Futura" panose="020B0602020204020303" pitchFamily="34" charset="-79"/>
              </a:rPr>
              <a:t> pris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becynnau</a:t>
            </a:r>
            <a:r>
              <a:rPr lang="en-GB" b="0" i="0" dirty="0">
                <a:solidFill>
                  <a:srgbClr val="002F3B"/>
                </a:solidFill>
                <a:effectLst/>
                <a:latin typeface="Futura" panose="020B0602020204020303" pitchFamily="34" charset="-79"/>
                <a:cs typeface="Futura" panose="020B0602020204020303" pitchFamily="34" charset="-79"/>
              </a:rPr>
              <a:t> 250g o </a:t>
            </a:r>
            <a:r>
              <a:rPr lang="en-GB" b="0" i="0" dirty="0" err="1">
                <a:solidFill>
                  <a:srgbClr val="002F3B"/>
                </a:solidFill>
                <a:effectLst/>
                <a:latin typeface="Futura" panose="020B0602020204020303" pitchFamily="34" charset="-79"/>
                <a:cs typeface="Futura" panose="020B0602020204020303" pitchFamily="34" charset="-79"/>
              </a:rPr>
              <a:t>lemonau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sy’n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costio</a:t>
            </a:r>
            <a:r>
              <a:rPr lang="en-GB" b="0" i="0" dirty="0">
                <a:solidFill>
                  <a:srgbClr val="002F3B"/>
                </a:solidFill>
                <a:effectLst/>
                <a:latin typeface="Futura" panose="020B0602020204020303" pitchFamily="34" charset="-79"/>
                <a:cs typeface="Futura" panose="020B0602020204020303" pitchFamily="34" charset="-79"/>
              </a:rPr>
              <a:t> 70c </a:t>
            </a:r>
            <a:r>
              <a:rPr lang="en-GB" b="0" i="0" dirty="0" err="1">
                <a:solidFill>
                  <a:srgbClr val="002F3B"/>
                </a:solidFill>
                <a:effectLst/>
                <a:latin typeface="Futura" panose="020B0602020204020303" pitchFamily="34" charset="-79"/>
                <a:cs typeface="Futura" panose="020B0602020204020303" pitchFamily="34" charset="-79"/>
              </a:rPr>
              <a:t>yr</a:t>
            </a:r>
            <a:r>
              <a:rPr lang="en-GB" b="0" i="0" dirty="0">
                <a:solidFill>
                  <a:srgbClr val="002F3B"/>
                </a:solidFill>
                <a:effectLst/>
                <a:latin typeface="Futura" panose="020B0602020204020303" pitchFamily="34" charset="-79"/>
                <a:cs typeface="Futura" panose="020B0602020204020303" pitchFamily="34" charset="-79"/>
              </a:rPr>
              <a:t> un</a:t>
            </a:r>
          </a:p>
        </p:txBody>
      </p:sp>
      <p:sp>
        <p:nvSpPr>
          <p:cNvPr id="9" name="Rectangle 8">
            <a:extLst>
              <a:ext uri="{FF2B5EF4-FFF2-40B4-BE49-F238E27FC236}">
                <a16:creationId xmlns:a16="http://schemas.microsoft.com/office/drawing/2014/main" id="{2E392228-259A-0045-AFA9-4CAE6A90EF40}"/>
              </a:ext>
            </a:extLst>
          </p:cNvPr>
          <p:cNvSpPr/>
          <p:nvPr userDrawn="1"/>
        </p:nvSpPr>
        <p:spPr>
          <a:xfrm>
            <a:off x="5917097" y="1600239"/>
            <a:ext cx="6096000" cy="5078313"/>
          </a:xfrm>
          <a:prstGeom prst="rect">
            <a:avLst/>
          </a:prstGeom>
        </p:spPr>
        <p:txBody>
          <a:bodyPr>
            <a:spAutoFit/>
          </a:bodyPr>
          <a:lstStyle/>
          <a:p>
            <a:r>
              <a:rPr lang="en-GB" b="1" i="0" dirty="0">
                <a:solidFill>
                  <a:srgbClr val="002F3B"/>
                </a:solidFill>
                <a:effectLst/>
                <a:latin typeface="Futura" panose="020B0602020204020303" pitchFamily="34" charset="-79"/>
                <a:cs typeface="Futura" panose="020B0602020204020303" pitchFamily="34" charset="-79"/>
              </a:rPr>
              <a:t>3. Pa un </a:t>
            </a:r>
            <a:r>
              <a:rPr lang="en-GB" b="1" i="0" dirty="0" err="1">
                <a:solidFill>
                  <a:srgbClr val="002F3B"/>
                </a:solidFill>
                <a:effectLst/>
                <a:latin typeface="Futura" panose="020B0602020204020303" pitchFamily="34" charset="-79"/>
                <a:cs typeface="Futura" panose="020B0602020204020303" pitchFamily="34" charset="-79"/>
              </a:rPr>
              <a:t>o’r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opsiynau</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canlynol</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ar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gyfer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prynu</a:t>
            </a:r>
            <a:r>
              <a:rPr lang="en-GB" b="1" i="0" dirty="0">
                <a:solidFill>
                  <a:srgbClr val="002F3B"/>
                </a:solidFill>
                <a:effectLst/>
                <a:latin typeface="Futura" panose="020B0602020204020303" pitchFamily="34" charset="-79"/>
                <a:cs typeface="Futura" panose="020B0602020204020303" pitchFamily="34" charset="-79"/>
              </a:rPr>
              <a:t> saws </a:t>
            </a:r>
            <a:r>
              <a:rPr lang="en-GB" b="1" i="0" dirty="0" err="1">
                <a:solidFill>
                  <a:srgbClr val="002F3B"/>
                </a:solidFill>
                <a:effectLst/>
                <a:latin typeface="Futura" panose="020B0602020204020303" pitchFamily="34" charset="-79"/>
                <a:cs typeface="Futura" panose="020B0602020204020303" pitchFamily="34" charset="-79"/>
              </a:rPr>
              <a:t>coch</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yw’r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fargen</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orau</a:t>
            </a:r>
            <a:r>
              <a:rPr lang="en-GB" b="1" i="0" dirty="0">
                <a:solidFill>
                  <a:srgbClr val="002F3B"/>
                </a:solidFill>
                <a:effectLst/>
                <a:latin typeface="Futura" panose="020B0602020204020303" pitchFamily="34" charset="-79"/>
                <a:cs typeface="Futura" panose="020B0602020204020303" pitchFamily="34" charset="-79"/>
              </a:rPr>
              <a:t>?</a:t>
            </a:r>
          </a:p>
          <a:p>
            <a:r>
              <a:rPr lang="en-GB" b="0" i="0" dirty="0">
                <a:solidFill>
                  <a:srgbClr val="002F3B"/>
                </a:solidFill>
                <a:effectLst/>
                <a:latin typeface="Futura" panose="020B0602020204020303" pitchFamily="34" charset="-79"/>
                <a:cs typeface="Futura" panose="020B0602020204020303" pitchFamily="34" charset="-79"/>
              </a:rPr>
              <a:t>a) Un </a:t>
            </a:r>
            <a:r>
              <a:rPr lang="en-GB" b="0" i="0" dirty="0" err="1">
                <a:solidFill>
                  <a:srgbClr val="002F3B"/>
                </a:solidFill>
                <a:effectLst/>
                <a:latin typeface="Futura" panose="020B0602020204020303" pitchFamily="34" charset="-79"/>
                <a:cs typeface="Futura" panose="020B0602020204020303" pitchFamily="34" charset="-79"/>
              </a:rPr>
              <a:t>botel</a:t>
            </a:r>
            <a:r>
              <a:rPr lang="en-GB" b="0" i="0" dirty="0">
                <a:solidFill>
                  <a:srgbClr val="002F3B"/>
                </a:solidFill>
                <a:effectLst/>
                <a:latin typeface="Futura" panose="020B0602020204020303" pitchFamily="34" charset="-79"/>
                <a:cs typeface="Futura" panose="020B0602020204020303" pitchFamily="34" charset="-79"/>
              </a:rPr>
              <a:t> 460g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gynnig</a:t>
            </a:r>
            <a:r>
              <a:rPr lang="en-GB" b="0" i="0" dirty="0">
                <a:solidFill>
                  <a:srgbClr val="002F3B"/>
                </a:solidFill>
                <a:effectLst/>
                <a:latin typeface="Futura" panose="020B0602020204020303" pitchFamily="34" charset="-79"/>
                <a:cs typeface="Futura" panose="020B0602020204020303" pitchFamily="34" charset="-79"/>
              </a:rPr>
              <a:t> am £1.50</a:t>
            </a:r>
          </a:p>
          <a:p>
            <a:r>
              <a:rPr lang="en-GB" b="0" i="0" dirty="0">
                <a:solidFill>
                  <a:srgbClr val="002F3B"/>
                </a:solidFill>
                <a:effectLst/>
                <a:latin typeface="Futura" panose="020B0602020204020303" pitchFamily="34" charset="-79"/>
                <a:cs typeface="Futura" panose="020B0602020204020303" pitchFamily="34" charset="-79"/>
              </a:rPr>
              <a:t>b) Un </a:t>
            </a:r>
            <a:r>
              <a:rPr lang="en-GB" b="0" i="0" dirty="0" err="1">
                <a:solidFill>
                  <a:srgbClr val="002F3B"/>
                </a:solidFill>
                <a:effectLst/>
                <a:latin typeface="Futura" panose="020B0602020204020303" pitchFamily="34" charset="-79"/>
                <a:cs typeface="Futura" panose="020B0602020204020303" pitchFamily="34" charset="-79"/>
              </a:rPr>
              <a:t>botel</a:t>
            </a:r>
            <a:r>
              <a:rPr lang="en-GB" b="0" i="0" dirty="0">
                <a:solidFill>
                  <a:srgbClr val="002F3B"/>
                </a:solidFill>
                <a:effectLst/>
                <a:latin typeface="Futura" panose="020B0602020204020303" pitchFamily="34" charset="-79"/>
                <a:cs typeface="Futura" panose="020B0602020204020303" pitchFamily="34" charset="-79"/>
              </a:rPr>
              <a:t> 910g </a:t>
            </a:r>
            <a:r>
              <a:rPr lang="en-GB" b="0" i="0" dirty="0" err="1">
                <a:solidFill>
                  <a:srgbClr val="002F3B"/>
                </a:solidFill>
                <a:effectLst/>
                <a:latin typeface="Futura" panose="020B0602020204020303" pitchFamily="34" charset="-79"/>
                <a:cs typeface="Futura" panose="020B0602020204020303" pitchFamily="34" charset="-79"/>
              </a:rPr>
              <a:t>sy’n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costio</a:t>
            </a:r>
            <a:r>
              <a:rPr lang="en-GB" b="0" i="0" dirty="0">
                <a:solidFill>
                  <a:srgbClr val="002F3B"/>
                </a:solidFill>
                <a:effectLst/>
                <a:latin typeface="Futura" panose="020B0602020204020303" pitchFamily="34" charset="-79"/>
                <a:cs typeface="Futura" panose="020B0602020204020303" pitchFamily="34" charset="-79"/>
              </a:rPr>
              <a:t> £2.49</a:t>
            </a:r>
          </a:p>
          <a:p>
            <a:r>
              <a:rPr lang="en-GB" b="0" i="0" dirty="0">
                <a:solidFill>
                  <a:srgbClr val="002F3B"/>
                </a:solidFill>
                <a:effectLst/>
                <a:latin typeface="Futura" panose="020B0602020204020303" pitchFamily="34" charset="-79"/>
                <a:cs typeface="Futura" panose="020B0602020204020303" pitchFamily="34" charset="-79"/>
              </a:rPr>
              <a:t>c) Bargen </a:t>
            </a:r>
            <a:r>
              <a:rPr lang="en-GB" b="0" i="0" dirty="0" err="1">
                <a:solidFill>
                  <a:srgbClr val="002F3B"/>
                </a:solidFill>
                <a:effectLst/>
                <a:latin typeface="Futura" panose="020B0602020204020303" pitchFamily="34" charset="-79"/>
                <a:cs typeface="Futura" panose="020B0602020204020303" pitchFamily="34" charset="-79"/>
              </a:rPr>
              <a:t>prynu</a:t>
            </a:r>
            <a:r>
              <a:rPr lang="en-GB" b="0" i="0" dirty="0">
                <a:solidFill>
                  <a:srgbClr val="002F3B"/>
                </a:solidFill>
                <a:effectLst/>
                <a:latin typeface="Futura" panose="020B0602020204020303" pitchFamily="34" charset="-79"/>
                <a:cs typeface="Futura" panose="020B0602020204020303" pitchFamily="34" charset="-79"/>
              </a:rPr>
              <a:t> un a </a:t>
            </a:r>
            <a:r>
              <a:rPr lang="en-GB" b="0" i="0" dirty="0" err="1">
                <a:solidFill>
                  <a:srgbClr val="002F3B"/>
                </a:solidFill>
                <a:effectLst/>
                <a:latin typeface="Futura" panose="020B0602020204020303" pitchFamily="34" charset="-79"/>
                <a:cs typeface="Futura" panose="020B0602020204020303" pitchFamily="34" charset="-79"/>
              </a:rPr>
              <a:t>chael</a:t>
            </a:r>
            <a:r>
              <a:rPr lang="en-GB" b="0" i="0" dirty="0">
                <a:solidFill>
                  <a:srgbClr val="002F3B"/>
                </a:solidFill>
                <a:effectLst/>
                <a:latin typeface="Futura" panose="020B0602020204020303" pitchFamily="34" charset="-79"/>
                <a:cs typeface="Futura" panose="020B0602020204020303" pitchFamily="34" charset="-79"/>
              </a:rPr>
              <a:t> un am </a:t>
            </a:r>
            <a:r>
              <a:rPr lang="en-GB" b="0" i="0" dirty="0" err="1">
                <a:solidFill>
                  <a:srgbClr val="002F3B"/>
                </a:solidFill>
                <a:effectLst/>
                <a:latin typeface="Futura" panose="020B0602020204020303" pitchFamily="34" charset="-79"/>
                <a:cs typeface="Futura" panose="020B0602020204020303" pitchFamily="34" charset="-79"/>
              </a:rPr>
              <a:t>hanner</a:t>
            </a:r>
            <a:r>
              <a:rPr lang="en-GB" b="0" i="0" dirty="0">
                <a:solidFill>
                  <a:srgbClr val="002F3B"/>
                </a:solidFill>
                <a:effectLst/>
                <a:latin typeface="Futura" panose="020B0602020204020303" pitchFamily="34" charset="-79"/>
                <a:cs typeface="Futura" panose="020B0602020204020303" pitchFamily="34" charset="-79"/>
              </a:rPr>
              <a:t> pris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boteli</a:t>
            </a:r>
            <a:r>
              <a:rPr lang="en-GB" b="0" i="0" dirty="0">
                <a:solidFill>
                  <a:srgbClr val="002F3B"/>
                </a:solidFill>
                <a:effectLst/>
                <a:latin typeface="Futura" panose="020B0602020204020303" pitchFamily="34" charset="-79"/>
                <a:cs typeface="Futura" panose="020B0602020204020303" pitchFamily="34" charset="-79"/>
              </a:rPr>
              <a:t> 700g </a:t>
            </a:r>
            <a:r>
              <a:rPr lang="en-GB" b="0" i="0" dirty="0" err="1">
                <a:solidFill>
                  <a:srgbClr val="002F3B"/>
                </a:solidFill>
                <a:effectLst/>
                <a:latin typeface="Futura" panose="020B0602020204020303" pitchFamily="34" charset="-79"/>
                <a:cs typeface="Futura" panose="020B0602020204020303" pitchFamily="34" charset="-79"/>
              </a:rPr>
              <a:t>sy’n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costio</a:t>
            </a:r>
            <a:r>
              <a:rPr lang="en-GB" b="0" i="0" dirty="0">
                <a:solidFill>
                  <a:srgbClr val="002F3B"/>
                </a:solidFill>
                <a:effectLst/>
                <a:latin typeface="Futura" panose="020B0602020204020303" pitchFamily="34" charset="-79"/>
                <a:cs typeface="Futura" panose="020B0602020204020303" pitchFamily="34" charset="-79"/>
              </a:rPr>
              <a:t> £2.29 </a:t>
            </a:r>
            <a:r>
              <a:rPr lang="en-GB" b="0" i="0" dirty="0" err="1">
                <a:solidFill>
                  <a:srgbClr val="002F3B"/>
                </a:solidFill>
                <a:effectLst/>
                <a:latin typeface="Futura" panose="020B0602020204020303" pitchFamily="34" charset="-79"/>
                <a:cs typeface="Futura" panose="020B0602020204020303" pitchFamily="34" charset="-79"/>
              </a:rPr>
              <a:t>yr</a:t>
            </a:r>
            <a:r>
              <a:rPr lang="en-GB" b="0" i="0" dirty="0">
                <a:solidFill>
                  <a:srgbClr val="002F3B"/>
                </a:solidFill>
                <a:effectLst/>
                <a:latin typeface="Futura" panose="020B0602020204020303" pitchFamily="34" charset="-79"/>
                <a:cs typeface="Futura" panose="020B0602020204020303" pitchFamily="34" charset="-79"/>
              </a:rPr>
              <a:t> un</a:t>
            </a:r>
          </a:p>
          <a:p>
            <a:r>
              <a:rPr lang="en-GB" b="0" i="0" dirty="0" err="1">
                <a:solidFill>
                  <a:srgbClr val="002F3B"/>
                </a:solidFill>
                <a:effectLst/>
                <a:latin typeface="Futura" panose="020B0602020204020303" pitchFamily="34" charset="-79"/>
                <a:cs typeface="Futura" panose="020B0602020204020303" pitchFamily="34" charset="-79"/>
              </a:rPr>
              <a:t>ch</a:t>
            </a:r>
            <a:r>
              <a:rPr lang="en-GB" b="0" i="0" dirty="0">
                <a:solidFill>
                  <a:srgbClr val="002F3B"/>
                </a:solidFill>
                <a:effectLst/>
                <a:latin typeface="Futura" panose="020B0602020204020303" pitchFamily="34" charset="-79"/>
                <a:cs typeface="Futura" panose="020B0602020204020303" pitchFamily="34" charset="-79"/>
              </a:rPr>
              <a:t>) Un </a:t>
            </a:r>
            <a:r>
              <a:rPr lang="en-GB" b="0" i="0" dirty="0" err="1">
                <a:solidFill>
                  <a:srgbClr val="002F3B"/>
                </a:solidFill>
                <a:effectLst/>
                <a:latin typeface="Futura" panose="020B0602020204020303" pitchFamily="34" charset="-79"/>
                <a:cs typeface="Futura" panose="020B0602020204020303" pitchFamily="34" charset="-79"/>
              </a:rPr>
              <a:t>botel</a:t>
            </a:r>
            <a:r>
              <a:rPr lang="en-GB" b="0" i="0" dirty="0">
                <a:solidFill>
                  <a:srgbClr val="002F3B"/>
                </a:solidFill>
                <a:effectLst/>
                <a:latin typeface="Futura" panose="020B0602020204020303" pitchFamily="34" charset="-79"/>
                <a:cs typeface="Futura" panose="020B0602020204020303" pitchFamily="34" charset="-79"/>
              </a:rPr>
              <a:t> 1.35kg </a:t>
            </a:r>
            <a:r>
              <a:rPr lang="en-GB" b="0" i="0" dirty="0" err="1">
                <a:solidFill>
                  <a:srgbClr val="002F3B"/>
                </a:solidFill>
                <a:effectLst/>
                <a:latin typeface="Futura" panose="020B0602020204020303" pitchFamily="34" charset="-79"/>
                <a:cs typeface="Futura" panose="020B0602020204020303" pitchFamily="34" charset="-79"/>
              </a:rPr>
              <a:t>sy’n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costio</a:t>
            </a:r>
            <a:r>
              <a:rPr lang="en-GB" b="0" i="0" dirty="0">
                <a:solidFill>
                  <a:srgbClr val="002F3B"/>
                </a:solidFill>
                <a:effectLst/>
                <a:latin typeface="Futura" panose="020B0602020204020303" pitchFamily="34" charset="-79"/>
                <a:cs typeface="Futura" panose="020B0602020204020303" pitchFamily="34" charset="-79"/>
              </a:rPr>
              <a:t> £3.50</a:t>
            </a:r>
          </a:p>
          <a:p>
            <a:endParaRPr lang="en-GB" b="1" i="0"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4. Pa un </a:t>
            </a:r>
            <a:r>
              <a:rPr lang="en-GB" b="1" i="0" dirty="0" err="1">
                <a:solidFill>
                  <a:srgbClr val="002F3B"/>
                </a:solidFill>
                <a:effectLst/>
                <a:latin typeface="Futura" panose="020B0602020204020303" pitchFamily="34" charset="-79"/>
                <a:cs typeface="Futura" panose="020B0602020204020303" pitchFamily="34" charset="-79"/>
              </a:rPr>
              <a:t>o’r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opsiynau</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canlynol</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ar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gyfer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prynu</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wyau</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yw’r</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fargen</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orau</a:t>
            </a:r>
            <a:r>
              <a:rPr lang="en-GB" b="1" i="0" dirty="0">
                <a:solidFill>
                  <a:srgbClr val="002F3B"/>
                </a:solidFill>
                <a:effectLst/>
                <a:latin typeface="Futura" panose="020B0602020204020303" pitchFamily="34" charset="-79"/>
                <a:cs typeface="Futura" panose="020B0602020204020303" pitchFamily="34" charset="-79"/>
              </a:rPr>
              <a:t>?</a:t>
            </a:r>
          </a:p>
          <a:p>
            <a:r>
              <a:rPr lang="en-GB" b="0" i="0" dirty="0">
                <a:solidFill>
                  <a:srgbClr val="002F3B"/>
                </a:solidFill>
                <a:effectLst/>
                <a:latin typeface="Futura" panose="020B0602020204020303" pitchFamily="34" charset="-79"/>
                <a:cs typeface="Futura" panose="020B0602020204020303" pitchFamily="34" charset="-79"/>
              </a:rPr>
              <a:t>a) </a:t>
            </a:r>
            <a:r>
              <a:rPr lang="en-GB" b="0" i="0" dirty="0" err="1">
                <a:solidFill>
                  <a:srgbClr val="002F3B"/>
                </a:solidFill>
                <a:effectLst/>
                <a:latin typeface="Futura" panose="020B0602020204020303" pitchFamily="34" charset="-79"/>
                <a:cs typeface="Futura" panose="020B0602020204020303" pitchFamily="34" charset="-79"/>
              </a:rPr>
              <a:t>Chwe</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ŵy</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maint</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canolig</a:t>
            </a:r>
            <a:r>
              <a:rPr lang="en-GB" b="0" i="0" dirty="0">
                <a:solidFill>
                  <a:srgbClr val="002F3B"/>
                </a:solidFill>
                <a:effectLst/>
                <a:latin typeface="Futura" panose="020B0602020204020303" pitchFamily="34" charset="-79"/>
                <a:cs typeface="Futura" panose="020B0602020204020303" pitchFamily="34" charset="-79"/>
              </a:rPr>
              <a:t> am £1.10</a:t>
            </a:r>
          </a:p>
          <a:p>
            <a:r>
              <a:rPr lang="en-GB" b="0" i="0" dirty="0">
                <a:solidFill>
                  <a:srgbClr val="002F3B"/>
                </a:solidFill>
                <a:effectLst/>
                <a:latin typeface="Futura" panose="020B0602020204020303" pitchFamily="34" charset="-79"/>
                <a:cs typeface="Futura" panose="020B0602020204020303" pitchFamily="34" charset="-79"/>
              </a:rPr>
              <a:t>b) 10 </a:t>
            </a:r>
            <a:r>
              <a:rPr lang="en-GB" b="0" i="0" dirty="0" err="1">
                <a:solidFill>
                  <a:srgbClr val="002F3B"/>
                </a:solidFill>
                <a:effectLst/>
                <a:latin typeface="Futura" panose="020B0602020204020303" pitchFamily="34" charset="-79"/>
                <a:cs typeface="Futura" panose="020B0602020204020303" pitchFamily="34" charset="-79"/>
              </a:rPr>
              <a:t>ŵy</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maint</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canolig</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gynnig</a:t>
            </a:r>
            <a:r>
              <a:rPr lang="en-GB" b="0" i="0" dirty="0">
                <a:solidFill>
                  <a:srgbClr val="002F3B"/>
                </a:solidFill>
                <a:effectLst/>
                <a:latin typeface="Futura" panose="020B0602020204020303" pitchFamily="34" charset="-79"/>
                <a:cs typeface="Futura" panose="020B0602020204020303" pitchFamily="34" charset="-79"/>
              </a:rPr>
              <a:t> am £1.50</a:t>
            </a:r>
          </a:p>
          <a:p>
            <a:r>
              <a:rPr lang="en-GB" b="0" i="0" dirty="0">
                <a:solidFill>
                  <a:srgbClr val="002F3B"/>
                </a:solidFill>
                <a:effectLst/>
                <a:latin typeface="Futura" panose="020B0602020204020303" pitchFamily="34" charset="-79"/>
                <a:cs typeface="Futura" panose="020B0602020204020303" pitchFamily="34" charset="-79"/>
              </a:rPr>
              <a:t>c) 15 </a:t>
            </a:r>
            <a:r>
              <a:rPr lang="en-GB" b="0" i="0" dirty="0" err="1">
                <a:solidFill>
                  <a:srgbClr val="002F3B"/>
                </a:solidFill>
                <a:effectLst/>
                <a:latin typeface="Futura" panose="020B0602020204020303" pitchFamily="34" charset="-79"/>
                <a:cs typeface="Futura" panose="020B0602020204020303" pitchFamily="34" charset="-79"/>
              </a:rPr>
              <a:t>ŵy</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maint</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canolig</a:t>
            </a:r>
            <a:r>
              <a:rPr lang="en-GB" b="0" i="0" dirty="0">
                <a:solidFill>
                  <a:srgbClr val="002F3B"/>
                </a:solidFill>
                <a:effectLst/>
                <a:latin typeface="Futura" panose="020B0602020204020303" pitchFamily="34" charset="-79"/>
                <a:cs typeface="Futura" panose="020B0602020204020303" pitchFamily="34" charset="-79"/>
              </a:rPr>
              <a:t> am £2.10 </a:t>
            </a:r>
          </a:p>
          <a:p>
            <a:r>
              <a:rPr lang="en-GB" b="0" i="0" dirty="0" err="1">
                <a:solidFill>
                  <a:srgbClr val="002F3B"/>
                </a:solidFill>
                <a:effectLst/>
                <a:latin typeface="Futura" panose="020B0602020204020303" pitchFamily="34" charset="-79"/>
                <a:cs typeface="Futura" panose="020B0602020204020303" pitchFamily="34" charset="-79"/>
              </a:rPr>
              <a:t>ch</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Dau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becyn</a:t>
            </a:r>
            <a:r>
              <a:rPr lang="en-GB" b="0" i="0" dirty="0">
                <a:solidFill>
                  <a:srgbClr val="002F3B"/>
                </a:solidFill>
                <a:effectLst/>
                <a:latin typeface="Futura" panose="020B0602020204020303" pitchFamily="34" charset="-79"/>
                <a:cs typeface="Futura" panose="020B0602020204020303" pitchFamily="34" charset="-79"/>
              </a:rPr>
              <a:t> o </a:t>
            </a:r>
            <a:r>
              <a:rPr lang="en-GB" b="0" i="0" dirty="0" err="1">
                <a:solidFill>
                  <a:srgbClr val="002F3B"/>
                </a:solidFill>
                <a:effectLst/>
                <a:latin typeface="Futura" panose="020B0602020204020303" pitchFamily="34" charset="-79"/>
                <a:cs typeface="Futura" panose="020B0602020204020303" pitchFamily="34" charset="-79"/>
              </a:rPr>
              <a:t>chwe</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ŵy</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maint</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canolig</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gynnig</a:t>
            </a:r>
            <a:r>
              <a:rPr lang="en-GB" b="0" i="0" dirty="0">
                <a:solidFill>
                  <a:srgbClr val="002F3B"/>
                </a:solidFill>
                <a:effectLst/>
                <a:latin typeface="Futura" panose="020B0602020204020303" pitchFamily="34" charset="-79"/>
                <a:cs typeface="Futura" panose="020B0602020204020303" pitchFamily="34" charset="-79"/>
              </a:rPr>
              <a:t> am£2</a:t>
            </a:r>
          </a:p>
          <a:p>
            <a:r>
              <a:rPr lang="en-GB" b="0" i="0" dirty="0">
                <a:solidFill>
                  <a:srgbClr val="002F3B"/>
                </a:solidFill>
                <a:effectLst/>
                <a:latin typeface="Futura" panose="020B0602020204020303" pitchFamily="34" charset="-79"/>
                <a:cs typeface="Futura" panose="020B0602020204020303" pitchFamily="34" charset="-79"/>
              </a:rPr>
              <a:t>d) </a:t>
            </a:r>
            <a:r>
              <a:rPr lang="en-GB" b="0" i="0" dirty="0" err="1">
                <a:solidFill>
                  <a:srgbClr val="002F3B"/>
                </a:solidFill>
                <a:effectLst/>
                <a:latin typeface="Futura" panose="020B0602020204020303" pitchFamily="34" charset="-79"/>
                <a:cs typeface="Futura" panose="020B0602020204020303" pitchFamily="34" charset="-79"/>
              </a:rPr>
              <a:t>Cynnig</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prynu</a:t>
            </a:r>
            <a:r>
              <a:rPr lang="en-GB" b="0" i="0" dirty="0">
                <a:solidFill>
                  <a:srgbClr val="002F3B"/>
                </a:solidFill>
                <a:effectLst/>
                <a:latin typeface="Futura" panose="020B0602020204020303" pitchFamily="34" charset="-79"/>
                <a:cs typeface="Futura" panose="020B0602020204020303" pitchFamily="34" charset="-79"/>
              </a:rPr>
              <a:t> un a </a:t>
            </a:r>
            <a:r>
              <a:rPr lang="en-GB" b="0" i="0" dirty="0" err="1">
                <a:solidFill>
                  <a:srgbClr val="002F3B"/>
                </a:solidFill>
                <a:effectLst/>
                <a:latin typeface="Futura" panose="020B0602020204020303" pitchFamily="34" charset="-79"/>
                <a:cs typeface="Futura" panose="020B0602020204020303" pitchFamily="34" charset="-79"/>
              </a:rPr>
              <a:t>chael</a:t>
            </a:r>
            <a:r>
              <a:rPr lang="en-GB" b="0" i="0" dirty="0">
                <a:solidFill>
                  <a:srgbClr val="002F3B"/>
                </a:solidFill>
                <a:effectLst/>
                <a:latin typeface="Futura" panose="020B0602020204020303" pitchFamily="34" charset="-79"/>
                <a:cs typeface="Futura" panose="020B0602020204020303" pitchFamily="34" charset="-79"/>
              </a:rPr>
              <a:t> un am </a:t>
            </a:r>
            <a:r>
              <a:rPr lang="en-GB" b="0" i="0" dirty="0" err="1">
                <a:solidFill>
                  <a:srgbClr val="002F3B"/>
                </a:solidFill>
                <a:effectLst/>
                <a:latin typeface="Futura" panose="020B0602020204020303" pitchFamily="34" charset="-79"/>
                <a:cs typeface="Futura" panose="020B0602020204020303" pitchFamily="34" charset="-79"/>
              </a:rPr>
              <a:t>ddim</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becynnau</a:t>
            </a:r>
            <a:r>
              <a:rPr lang="en-GB" b="0" i="0" dirty="0">
                <a:solidFill>
                  <a:srgbClr val="002F3B"/>
                </a:solidFill>
                <a:effectLst/>
                <a:latin typeface="Futura" panose="020B0602020204020303" pitchFamily="34" charset="-79"/>
                <a:cs typeface="Futura" panose="020B0602020204020303" pitchFamily="34" charset="-79"/>
              </a:rPr>
              <a:t> o 10 </a:t>
            </a:r>
            <a:r>
              <a:rPr lang="en-GB" b="0" i="0" dirty="0" err="1">
                <a:solidFill>
                  <a:srgbClr val="002F3B"/>
                </a:solidFill>
                <a:effectLst/>
                <a:latin typeface="Futura" panose="020B0602020204020303" pitchFamily="34" charset="-79"/>
                <a:cs typeface="Futura" panose="020B0602020204020303" pitchFamily="34" charset="-79"/>
              </a:rPr>
              <a:t>ŵy</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maint</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canolig</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sy’n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costio</a:t>
            </a:r>
            <a:r>
              <a:rPr lang="en-GB" b="0" i="0" dirty="0">
                <a:solidFill>
                  <a:srgbClr val="002F3B"/>
                </a:solidFill>
                <a:effectLst/>
                <a:latin typeface="Futura" panose="020B0602020204020303" pitchFamily="34" charset="-79"/>
                <a:cs typeface="Futura" panose="020B0602020204020303" pitchFamily="34" charset="-79"/>
              </a:rPr>
              <a:t> £2.20</a:t>
            </a:r>
          </a:p>
          <a:p>
            <a:br>
              <a:rPr lang="en-GB" b="0" i="0" dirty="0">
                <a:solidFill>
                  <a:srgbClr val="002F3B"/>
                </a:solidFill>
                <a:effectLst/>
                <a:latin typeface="Futura" panose="020B0602020204020303" pitchFamily="34" charset="-79"/>
                <a:cs typeface="Futura" panose="020B0602020204020303" pitchFamily="34" charset="-79"/>
              </a:rPr>
            </a:br>
            <a:endParaRPr lang="en-GB" b="0" i="0" dirty="0">
              <a:solidFill>
                <a:srgbClr val="002F3B"/>
              </a:solidFill>
              <a:effectLst/>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2F9CE0F3-0912-4E42-983F-47BF59C1E6D5}"/>
              </a:ext>
            </a:extLst>
          </p:cNvPr>
          <p:cNvSpPr txBox="1"/>
          <p:nvPr userDrawn="1"/>
        </p:nvSpPr>
        <p:spPr>
          <a:xfrm>
            <a:off x="2474842" y="6289627"/>
            <a:ext cx="100397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DATBLYGU’CH GWYBODAETH</a:t>
            </a:r>
          </a:p>
        </p:txBody>
      </p:sp>
    </p:spTree>
    <p:extLst>
      <p:ext uri="{BB962C8B-B14F-4D97-AF65-F5344CB8AC3E}">
        <p14:creationId xmlns:p14="http://schemas.microsoft.com/office/powerpoint/2010/main" val="2393467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83456B0-96E8-CA44-967C-9AED5F9810A8}"/>
              </a:ext>
            </a:extLst>
          </p:cNvPr>
          <p:cNvSpPr/>
          <p:nvPr userDrawn="1"/>
        </p:nvSpPr>
        <p:spPr>
          <a:xfrm>
            <a:off x="387019" y="438286"/>
            <a:ext cx="11417961" cy="1569660"/>
          </a:xfrm>
          <a:prstGeom prst="rect">
            <a:avLst/>
          </a:prstGeom>
        </p:spPr>
        <p:txBody>
          <a:bodyPr wrap="square">
            <a:spAutoFit/>
          </a:bodyPr>
          <a:lstStyle/>
          <a:p>
            <a:r>
              <a:rPr lang="en-GB" sz="2400" dirty="0">
                <a:solidFill>
                  <a:srgbClr val="002F3B"/>
                </a:solidFill>
                <a:effectLst/>
                <a:latin typeface="Futura Medium" panose="020B0602020204020303" pitchFamily="34" charset="-79"/>
                <a:cs typeface="Futura Medium" panose="020B0602020204020303" pitchFamily="34" charset="-79"/>
              </a:rPr>
              <a:t>HAWLIAU DEFNYDDWYR</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Darllenwch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datganiadau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canlynol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phenderfynwch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datganiad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nodiadau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esboniadol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pellach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ailysgrifennwch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datganiad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gywir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www.moneysavingexpert.com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/shopping/consumer-rights-refunds-exchange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ymchwil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0" name="TextBox 9">
            <a:extLst>
              <a:ext uri="{FF2B5EF4-FFF2-40B4-BE49-F238E27FC236}">
                <a16:creationId xmlns:a16="http://schemas.microsoft.com/office/drawing/2014/main" id="{63CE3B65-5615-554B-83EA-CEC5BCF10D0F}"/>
              </a:ext>
            </a:extLst>
          </p:cNvPr>
          <p:cNvSpPr txBox="1"/>
          <p:nvPr userDrawn="1"/>
        </p:nvSpPr>
        <p:spPr>
          <a:xfrm>
            <a:off x="2474842" y="6289627"/>
            <a:ext cx="100397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DATBLYGU’CH GWYBODAETH</a:t>
            </a:r>
          </a:p>
        </p:txBody>
      </p:sp>
      <p:pic>
        <p:nvPicPr>
          <p:cNvPr id="7" name="Picture 6">
            <a:extLst>
              <a:ext uri="{FF2B5EF4-FFF2-40B4-BE49-F238E27FC236}">
                <a16:creationId xmlns:a16="http://schemas.microsoft.com/office/drawing/2014/main" id="{9B70C419-63F4-5A4D-8DF4-226735B78F49}"/>
              </a:ext>
            </a:extLst>
          </p:cNvPr>
          <p:cNvPicPr>
            <a:picLocks noChangeAspect="1"/>
          </p:cNvPicPr>
          <p:nvPr userDrawn="1"/>
        </p:nvPicPr>
        <p:blipFill rotWithShape="1">
          <a:blip r:embed="rId2"/>
          <a:srcRect b="53782"/>
          <a:stretch/>
        </p:blipFill>
        <p:spPr>
          <a:xfrm>
            <a:off x="2070997" y="2164109"/>
            <a:ext cx="7848255" cy="3758399"/>
          </a:xfrm>
          <a:prstGeom prst="rect">
            <a:avLst/>
          </a:prstGeom>
        </p:spPr>
      </p:pic>
    </p:spTree>
    <p:extLst>
      <p:ext uri="{BB962C8B-B14F-4D97-AF65-F5344CB8AC3E}">
        <p14:creationId xmlns:p14="http://schemas.microsoft.com/office/powerpoint/2010/main" val="1992869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E95907B-AE3A-914A-91A3-33E91FD264CE}"/>
              </a:ext>
            </a:extLst>
          </p:cNvPr>
          <p:cNvSpPr txBox="1"/>
          <p:nvPr userDrawn="1"/>
        </p:nvSpPr>
        <p:spPr>
          <a:xfrm>
            <a:off x="2474842" y="6289627"/>
            <a:ext cx="100397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DATBLYGU’CH GWYBODAETH</a:t>
            </a:r>
          </a:p>
        </p:txBody>
      </p:sp>
      <p:pic>
        <p:nvPicPr>
          <p:cNvPr id="11" name="Picture 10">
            <a:extLst>
              <a:ext uri="{FF2B5EF4-FFF2-40B4-BE49-F238E27FC236}">
                <a16:creationId xmlns:a16="http://schemas.microsoft.com/office/drawing/2014/main" id="{76B58E76-AF78-C94D-9CC7-D6F8CCD2A385}"/>
              </a:ext>
            </a:extLst>
          </p:cNvPr>
          <p:cNvPicPr>
            <a:picLocks noChangeAspect="1"/>
          </p:cNvPicPr>
          <p:nvPr userDrawn="1"/>
        </p:nvPicPr>
        <p:blipFill rotWithShape="1">
          <a:blip r:embed="rId2"/>
          <a:srcRect b="96545"/>
          <a:stretch/>
        </p:blipFill>
        <p:spPr>
          <a:xfrm>
            <a:off x="2289313" y="638175"/>
            <a:ext cx="7848255" cy="280917"/>
          </a:xfrm>
          <a:prstGeom prst="rect">
            <a:avLst/>
          </a:prstGeom>
        </p:spPr>
      </p:pic>
      <p:pic>
        <p:nvPicPr>
          <p:cNvPr id="14" name="Picture 13">
            <a:extLst>
              <a:ext uri="{FF2B5EF4-FFF2-40B4-BE49-F238E27FC236}">
                <a16:creationId xmlns:a16="http://schemas.microsoft.com/office/drawing/2014/main" id="{515E1A75-FD4D-8E4A-B02E-0A091EF9D06B}"/>
              </a:ext>
            </a:extLst>
          </p:cNvPr>
          <p:cNvPicPr>
            <a:picLocks noChangeAspect="1"/>
          </p:cNvPicPr>
          <p:nvPr userDrawn="1"/>
        </p:nvPicPr>
        <p:blipFill rotWithShape="1">
          <a:blip r:embed="rId2"/>
          <a:srcRect t="45950" b="-14555"/>
          <a:stretch/>
        </p:blipFill>
        <p:spPr>
          <a:xfrm>
            <a:off x="2289313" y="919092"/>
            <a:ext cx="7848255" cy="5578132"/>
          </a:xfrm>
          <a:prstGeom prst="rect">
            <a:avLst/>
          </a:prstGeom>
        </p:spPr>
      </p:pic>
    </p:spTree>
    <p:extLst>
      <p:ext uri="{BB962C8B-B14F-4D97-AF65-F5344CB8AC3E}">
        <p14:creationId xmlns:p14="http://schemas.microsoft.com/office/powerpoint/2010/main" val="3395941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9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42B0B8-56A9-EB43-AE27-11C28B86A57B}"/>
              </a:ext>
            </a:extLst>
          </p:cNvPr>
          <p:cNvSpPr/>
          <p:nvPr userDrawn="1"/>
        </p:nvSpPr>
        <p:spPr>
          <a:xfrm>
            <a:off x="468860" y="491670"/>
            <a:ext cx="3229382" cy="2616101"/>
          </a:xfrm>
          <a:prstGeom prst="rect">
            <a:avLst/>
          </a:prstGeom>
        </p:spPr>
        <p:txBody>
          <a:bodyPr wrap="square">
            <a:spAutoFit/>
          </a:bodyPr>
          <a:lstStyle/>
          <a:p>
            <a:pPr marL="342900" indent="-342900">
              <a:buFont typeface="Arial" panose="020B0604020202020204" pitchFamily="34" charset="0"/>
              <a:buChar char="•"/>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Tymhorol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digwyddiadau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Nadolig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Eid a Rosh Hashanah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hyrwyddo’r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adegau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4A6EEE2B-0649-8C43-8AF8-2D21ACEE31AB}"/>
              </a:ext>
            </a:extLst>
          </p:cNvPr>
          <p:cNvSpPr/>
          <p:nvPr userDrawn="1"/>
        </p:nvSpPr>
        <p:spPr>
          <a:xfrm>
            <a:off x="7965440" y="489565"/>
            <a:ext cx="3604260" cy="372409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20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Dyma’r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ddiwedd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mis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filiau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tebygol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arnoch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gwirionedd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dim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0" name="Rectangle 9">
            <a:extLst>
              <a:ext uri="{FF2B5EF4-FFF2-40B4-BE49-F238E27FC236}">
                <a16:creationId xmlns:a16="http://schemas.microsoft.com/office/drawing/2014/main" id="{0DCF39D8-0AA2-A342-BAB0-7B1B7E2F2FE6}"/>
              </a:ext>
            </a:extLst>
          </p:cNvPr>
          <p:cNvSpPr/>
          <p:nvPr userDrawn="1"/>
        </p:nvSpPr>
        <p:spPr>
          <a:xfrm>
            <a:off x="3728722" y="491670"/>
            <a:ext cx="4074158" cy="455509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1200" dirty="0" err="1">
                <a:solidFill>
                  <a:srgbClr val="00303C"/>
                </a:solidFill>
                <a:effectLst/>
                <a:latin typeface="FUTURA MEDIUM" panose="020B0602020204020303" pitchFamily="34" charset="-79"/>
                <a:ea typeface="+mn-ea"/>
                <a:cs typeface="FUTURA MEDIUM" panose="020B0602020204020303" pitchFamily="34" charset="-79"/>
              </a:rPr>
              <a:t>Hysbysebu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fusnes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geisio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gwerthu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gynhyrchion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diwydiant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hysbysebu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enfawr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bodoli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greu’r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meddyliau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dillad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ddilyn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tueddiadau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ffasiwn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pâr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esgidiau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ymarfer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teimlo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arnon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ymgyrchoedd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hysbysebu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1" name="TextBox 10">
            <a:extLst>
              <a:ext uri="{FF2B5EF4-FFF2-40B4-BE49-F238E27FC236}">
                <a16:creationId xmlns:a16="http://schemas.microsoft.com/office/drawing/2014/main" id="{DF0FA420-3135-6544-9EDD-1A10B84FA0D0}"/>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
        <p:nvSpPr>
          <p:cNvPr id="2" name="Rectangle 1">
            <a:extLst>
              <a:ext uri="{FF2B5EF4-FFF2-40B4-BE49-F238E27FC236}">
                <a16:creationId xmlns:a16="http://schemas.microsoft.com/office/drawing/2014/main" id="{BD6D0D23-18AC-2C42-A5FE-81B14C36F396}"/>
              </a:ext>
            </a:extLst>
          </p:cNvPr>
          <p:cNvSpPr/>
          <p:nvPr userDrawn="1"/>
        </p:nvSpPr>
        <p:spPr>
          <a:xfrm>
            <a:off x="622300" y="5017868"/>
            <a:ext cx="10731500" cy="646331"/>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ddefnyddiol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iawn</a:t>
            </a:r>
            <a:r>
              <a:rPr lang="en-GB" dirty="0">
                <a:solidFill>
                  <a:srgbClr val="00303C"/>
                </a:solidFill>
                <a:effectLst/>
                <a:latin typeface="Futura" panose="020B0602020204020303" pitchFamily="34" charset="-79"/>
                <a:cs typeface="Futura" panose="020B0602020204020303" pitchFamily="34" charset="-79"/>
              </a:rPr>
              <a:t> bod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ymwybodol</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beth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dylanwadu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ffordd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gwario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gwybod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dylanwadau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sefyllfa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rheoli</a:t>
            </a:r>
            <a:r>
              <a:rPr lang="en-GB" dirty="0">
                <a:solidFill>
                  <a:srgbClr val="00303C"/>
                </a:solidFill>
                <a:effectLst/>
                <a:latin typeface="Futura" panose="020B0602020204020303" pitchFamily="34" charset="-79"/>
                <a:cs typeface="Futura" panose="020B0602020204020303" pitchFamily="34" charset="-79"/>
              </a:rPr>
              <a:t>!</a:t>
            </a:r>
          </a:p>
        </p:txBody>
      </p:sp>
    </p:spTree>
    <p:extLst>
      <p:ext uri="{BB962C8B-B14F-4D97-AF65-F5344CB8AC3E}">
        <p14:creationId xmlns:p14="http://schemas.microsoft.com/office/powerpoint/2010/main" val="318503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479020" y="460031"/>
            <a:ext cx="4601818" cy="461665"/>
          </a:xfrm>
          <a:prstGeom prst="rect">
            <a:avLst/>
          </a:prstGeom>
          <a:noFill/>
        </p:spPr>
        <p:txBody>
          <a:bodyPr wrap="square" rtlCol="0">
            <a:spAutoFit/>
          </a:bodyPr>
          <a:lstStyle/>
          <a:p>
            <a:r>
              <a:rPr lang="en-US" sz="2400" dirty="0" err="1">
                <a:solidFill>
                  <a:srgbClr val="218231"/>
                </a:solidFill>
                <a:latin typeface="Futura Medium" panose="020B0602020204020303" pitchFamily="34" charset="-79"/>
                <a:cs typeface="Futura Medium" panose="020B0602020204020303" pitchFamily="34" charset="-79"/>
              </a:rPr>
              <a:t>Gwnewch</a:t>
            </a:r>
            <a:r>
              <a:rPr lang="en-US" sz="2400" dirty="0">
                <a:solidFill>
                  <a:srgbClr val="218231"/>
                </a:solidFill>
                <a:latin typeface="Futura Medium" panose="020B0602020204020303" pitchFamily="34" charset="-79"/>
                <a:cs typeface="Futura Medium" panose="020B0602020204020303" pitchFamily="34" charset="-79"/>
              </a:rPr>
              <a:t> </a:t>
            </a:r>
            <a:r>
              <a:rPr lang="en-US" sz="2400" dirty="0" err="1">
                <a:solidFill>
                  <a:srgbClr val="218231"/>
                </a:solidFill>
                <a:latin typeface="Futura Medium" panose="020B0602020204020303" pitchFamily="34" charset="-79"/>
                <a:cs typeface="Futura Medium" panose="020B0602020204020303" pitchFamily="34" charset="-79"/>
              </a:rPr>
              <a:t>waith</a:t>
            </a:r>
            <a:r>
              <a:rPr lang="en-US" sz="2400" dirty="0">
                <a:solidFill>
                  <a:srgbClr val="218231"/>
                </a:solidFill>
                <a:latin typeface="Futura Medium" panose="020B0602020204020303" pitchFamily="34" charset="-79"/>
                <a:cs typeface="Futura Medium" panose="020B0602020204020303" pitchFamily="34" charset="-79"/>
              </a:rPr>
              <a:t> </a:t>
            </a:r>
            <a:r>
              <a:rPr lang="en-US" sz="2400" dirty="0" err="1">
                <a:solidFill>
                  <a:srgbClr val="218231"/>
                </a:solidFill>
                <a:latin typeface="Futura Medium" panose="020B0602020204020303" pitchFamily="34" charset="-79"/>
                <a:cs typeface="Futura Medium" panose="020B0602020204020303" pitchFamily="34" charset="-79"/>
              </a:rPr>
              <a:t>ymchwil</a:t>
            </a:r>
            <a:endParaRPr lang="en-US" sz="2400" dirty="0">
              <a:solidFill>
                <a:srgbClr val="218231"/>
              </a:solidFill>
              <a:latin typeface="Futura Medium" panose="020B0602020204020303" pitchFamily="34" charset="-79"/>
              <a:cs typeface="Futura Medium" panose="020B0602020204020303" pitchFamily="34" charset="-79"/>
            </a:endParaRP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79020" y="1178730"/>
            <a:ext cx="5830340"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ymwybodol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dewisiadau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penderfyniadau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ymchwil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 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Nodi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union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arnoch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amrywiol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bodoli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brisio’n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gyflenwyr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fanwerthwyr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feddwl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adolygiadau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gynhyrchion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fersiynau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cynnyrch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rhyddhau’n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fuan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cynhyrchion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technoleg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symudol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gyflym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6" name="Rounded Rectangle 15">
            <a:extLst>
              <a:ext uri="{FF2B5EF4-FFF2-40B4-BE49-F238E27FC236}">
                <a16:creationId xmlns:a16="http://schemas.microsoft.com/office/drawing/2014/main" id="{709FD03F-1C2F-1941-B37B-B8EDFBBCAB1D}"/>
              </a:ext>
            </a:extLst>
          </p:cNvPr>
          <p:cNvSpPr/>
          <p:nvPr userDrawn="1"/>
        </p:nvSpPr>
        <p:spPr>
          <a:xfrm>
            <a:off x="6729333" y="2329909"/>
            <a:ext cx="4824248" cy="3268252"/>
          </a:xfrm>
          <a:prstGeom prst="roundRect">
            <a:avLst/>
          </a:prstGeom>
          <a:solidFill>
            <a:srgbClr val="B9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CC5706-5CAE-ED4E-A6E4-3F4DAA8A87BC}"/>
              </a:ext>
            </a:extLst>
          </p:cNvPr>
          <p:cNvSpPr/>
          <p:nvPr userDrawn="1"/>
        </p:nvSpPr>
        <p:spPr>
          <a:xfrm>
            <a:off x="7630672" y="2621475"/>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FB856C96-FA89-F24A-91B7-967353F75FD1}"/>
              </a:ext>
            </a:extLst>
          </p:cNvPr>
          <p:cNvSpPr/>
          <p:nvPr userDrawn="1"/>
        </p:nvSpPr>
        <p:spPr>
          <a:xfrm>
            <a:off x="7081428" y="3343524"/>
            <a:ext cx="4175852" cy="2308324"/>
          </a:xfrm>
          <a:prstGeom prst="rect">
            <a:avLst/>
          </a:prstGeom>
        </p:spPr>
        <p:txBody>
          <a:bodyPr wrap="square">
            <a:spAutoFit/>
          </a:bodyPr>
          <a:lstStyle/>
          <a:p>
            <a:pPr marL="0" indent="0">
              <a:buFont typeface="Arial" panose="020B0604020202020204" pitchFamily="34" charset="0"/>
              <a:buNone/>
            </a:pPr>
            <a:r>
              <a:rPr lang="en-GB" sz="1800" kern="1200" dirty="0">
                <a:solidFill>
                  <a:schemeClr val="bg1"/>
                </a:solidFill>
                <a:effectLst/>
                <a:latin typeface="Futura Medium" panose="020B0602020204020303" pitchFamily="34" charset="-79"/>
                <a:ea typeface="+mn-ea"/>
                <a:cs typeface="Futura Medium" panose="020B0602020204020303" pitchFamily="34" charset="-79"/>
              </a:rPr>
              <a:t>Pa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dri</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dylanwad</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ydych</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chi’n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credu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sy’n</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fwyaf</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tebygol</a:t>
            </a:r>
            <a:r>
              <a:rPr lang="en-GB" sz="1800"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effeithio</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benderfyniadau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unigol</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yr</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oedrannau</a:t>
            </a:r>
            <a:r>
              <a:rPr lang="en-GB" sz="180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canlynol</a:t>
            </a:r>
            <a:r>
              <a:rPr lang="en-GB" sz="1800" kern="1200" dirty="0">
                <a:solidFill>
                  <a:schemeClr val="bg1"/>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7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14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chemeClr val="bg1"/>
                </a:solidFill>
                <a:effectLst/>
                <a:latin typeface="Futura Medium" panose="020B0602020204020303" pitchFamily="34" charset="-79"/>
                <a:ea typeface="+mn-ea"/>
                <a:cs typeface="Futura Medium" panose="020B0602020204020303" pitchFamily="34" charset="-79"/>
              </a:rPr>
              <a:t>25 </a:t>
            </a:r>
            <a:r>
              <a:rPr lang="en-GB" sz="1800" kern="1200" dirty="0" err="1">
                <a:solidFill>
                  <a:schemeClr val="bg1"/>
                </a:solidFill>
                <a:effectLst/>
                <a:latin typeface="Futura Medium" panose="020B0602020204020303" pitchFamily="34" charset="-79"/>
                <a:ea typeface="+mn-ea"/>
                <a:cs typeface="Futura Medium" panose="020B0602020204020303" pitchFamily="34" charset="-79"/>
              </a:rPr>
              <a:t>oed</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0" name="Straight Connector 19">
            <a:extLst>
              <a:ext uri="{FF2B5EF4-FFF2-40B4-BE49-F238E27FC236}">
                <a16:creationId xmlns:a16="http://schemas.microsoft.com/office/drawing/2014/main" id="{8C66BED5-F4D7-7E40-8B58-8976EA2F8A38}"/>
              </a:ext>
            </a:extLst>
          </p:cNvPr>
          <p:cNvCxnSpPr>
            <a:cxnSpLocks/>
          </p:cNvCxnSpPr>
          <p:nvPr userDrawn="1"/>
        </p:nvCxnSpPr>
        <p:spPr>
          <a:xfrm>
            <a:off x="7112962" y="3265977"/>
            <a:ext cx="2894638" cy="0"/>
          </a:xfrm>
          <a:prstGeom prst="line">
            <a:avLst/>
          </a:prstGeom>
          <a:ln>
            <a:solidFill>
              <a:srgbClr val="218231"/>
            </a:solidFill>
          </a:ln>
        </p:spPr>
        <p:style>
          <a:lnRef idx="3">
            <a:schemeClr val="accent5"/>
          </a:lnRef>
          <a:fillRef idx="0">
            <a:schemeClr val="accent5"/>
          </a:fillRef>
          <a:effectRef idx="2">
            <a:schemeClr val="accent5"/>
          </a:effectRef>
          <a:fontRef idx="minor">
            <a:schemeClr val="tx1"/>
          </a:fontRef>
        </p:style>
      </p:cxnSp>
      <p:pic>
        <p:nvPicPr>
          <p:cNvPr id="21" name="Picture 20">
            <a:extLst>
              <a:ext uri="{FF2B5EF4-FFF2-40B4-BE49-F238E27FC236}">
                <a16:creationId xmlns:a16="http://schemas.microsoft.com/office/drawing/2014/main" id="{8D9988BD-DA09-DC44-A67E-2195B3D5CBEC}"/>
              </a:ext>
            </a:extLst>
          </p:cNvPr>
          <p:cNvPicPr/>
          <p:nvPr userDrawn="1"/>
        </p:nvPicPr>
        <p:blipFill>
          <a:blip r:embed="rId2"/>
          <a:stretch>
            <a:fillRect/>
          </a:stretch>
        </p:blipFill>
        <p:spPr>
          <a:xfrm>
            <a:off x="7041392" y="2541827"/>
            <a:ext cx="812288" cy="643061"/>
          </a:xfrm>
          <a:prstGeom prst="rect">
            <a:avLst/>
          </a:prstGeom>
        </p:spPr>
      </p:pic>
      <p:sp>
        <p:nvSpPr>
          <p:cNvPr id="15" name="TextBox 14">
            <a:extLst>
              <a:ext uri="{FF2B5EF4-FFF2-40B4-BE49-F238E27FC236}">
                <a16:creationId xmlns:a16="http://schemas.microsoft.com/office/drawing/2014/main" id="{75E7A797-3235-7845-89E1-A3DF0D6DCD35}"/>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330434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B7FC15-573C-A743-9B0B-F8A5BB1D8B12}"/>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93689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485B-A0A4-8043-BA1C-49366E909977}"/>
              </a:ext>
            </a:extLst>
          </p:cNvPr>
          <p:cNvSpPr/>
          <p:nvPr userDrawn="1"/>
        </p:nvSpPr>
        <p:spPr>
          <a:xfrm>
            <a:off x="0" y="0"/>
            <a:ext cx="12192000" cy="6211614"/>
          </a:xfrm>
          <a:prstGeom prst="rect">
            <a:avLst/>
          </a:prstGeom>
          <a:solidFill>
            <a:srgbClr val="D5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C7212A-A6E9-804A-B56F-5E9147111A74}"/>
              </a:ext>
            </a:extLst>
          </p:cNvPr>
          <p:cNvSpPr txBox="1"/>
          <p:nvPr userDrawn="1"/>
        </p:nvSpPr>
        <p:spPr>
          <a:xfrm>
            <a:off x="5506278" y="6289627"/>
            <a:ext cx="70082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GWNEUD Y MWYAF O’CH ARIAN </a:t>
            </a:r>
            <a:r>
              <a:rPr lang="en-GB" sz="2400" b="0" dirty="0">
                <a:solidFill>
                  <a:schemeClr val="bg1">
                    <a:alpha val="39000"/>
                  </a:schemeClr>
                </a:solidFill>
                <a:latin typeface="Futura" panose="020B0602020204020303" pitchFamily="34" charset="-79"/>
                <a:cs typeface="Futura" panose="020B0602020204020303" pitchFamily="34" charset="-79"/>
              </a:rPr>
              <a:t>GWARIO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bg1">
                    <a:alpha val="39000"/>
                  </a:schemeClr>
                </a:solidFill>
                <a:latin typeface="Futura" panose="020B0602020204020303" pitchFamily="34" charset="-79"/>
                <a:cs typeface="Futura" panose="020B0602020204020303" pitchFamily="34" charset="-79"/>
              </a:rPr>
              <a:t> </a:t>
            </a:r>
          </a:p>
        </p:txBody>
      </p:sp>
    </p:spTree>
    <p:extLst>
      <p:ext uri="{BB962C8B-B14F-4D97-AF65-F5344CB8AC3E}">
        <p14:creationId xmlns:p14="http://schemas.microsoft.com/office/powerpoint/2010/main" val="29950743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9/26/21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752"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5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8" r:id="rId42"/>
    <p:sldLayoutId id="2147483739" r:id="rId43"/>
    <p:sldLayoutId id="2147483740" r:id="rId44"/>
    <p:sldLayoutId id="2147483741" r:id="rId45"/>
    <p:sldLayoutId id="2147483742" r:id="rId46"/>
    <p:sldLayoutId id="2147483743" r:id="rId47"/>
    <p:sldLayoutId id="2147483744" r:id="rId48"/>
    <p:sldLayoutId id="2147483745" r:id="rId49"/>
    <p:sldLayoutId id="2147483746" r:id="rId50"/>
    <p:sldLayoutId id="2147483747" r:id="rId51"/>
    <p:sldLayoutId id="2147483750" r:id="rId52"/>
    <p:sldLayoutId id="2147483748" r:id="rId53"/>
    <p:sldLayoutId id="2147483749" r:id="rId54"/>
    <p:sldLayoutId id="2147483751" r:id="rId55"/>
    <p:sldLayoutId id="2147483660"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2.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4.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4.emf"/><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4.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042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A70FD-BE87-C843-8865-367FD90AA5AE}"/>
              </a:ext>
            </a:extLst>
          </p:cNvPr>
          <p:cNvPicPr>
            <a:picLocks noChangeAspect="1"/>
          </p:cNvPicPr>
          <p:nvPr/>
        </p:nvPicPr>
        <p:blipFill>
          <a:blip r:embed="rId2"/>
          <a:stretch>
            <a:fillRect/>
          </a:stretch>
        </p:blipFill>
        <p:spPr>
          <a:xfrm>
            <a:off x="703580" y="2438880"/>
            <a:ext cx="2880959" cy="2819400"/>
          </a:xfrm>
          <a:prstGeom prst="rect">
            <a:avLst/>
          </a:prstGeom>
        </p:spPr>
      </p:pic>
      <p:pic>
        <p:nvPicPr>
          <p:cNvPr id="3" name="Picture 2">
            <a:extLst>
              <a:ext uri="{FF2B5EF4-FFF2-40B4-BE49-F238E27FC236}">
                <a16:creationId xmlns:a16="http://schemas.microsoft.com/office/drawing/2014/main" id="{32DA81DC-1DE1-D142-9471-7CF27CC7A4A6}"/>
              </a:ext>
            </a:extLst>
          </p:cNvPr>
          <p:cNvPicPr/>
          <p:nvPr/>
        </p:nvPicPr>
        <p:blipFill>
          <a:blip r:embed="rId3"/>
          <a:stretch>
            <a:fillRect/>
          </a:stretch>
        </p:blipFill>
        <p:spPr>
          <a:xfrm>
            <a:off x="506654" y="401285"/>
            <a:ext cx="761629" cy="602956"/>
          </a:xfrm>
          <a:prstGeom prst="rect">
            <a:avLst/>
          </a:prstGeom>
        </p:spPr>
      </p:pic>
      <p:sp>
        <p:nvSpPr>
          <p:cNvPr id="4" name="TextBox 3">
            <a:extLst>
              <a:ext uri="{FF2B5EF4-FFF2-40B4-BE49-F238E27FC236}">
                <a16:creationId xmlns:a16="http://schemas.microsoft.com/office/drawing/2014/main" id="{76505DE0-F9AC-2C43-8805-E81EF9B8BFA4}"/>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5" name="Straight Connector 4">
            <a:extLst>
              <a:ext uri="{FF2B5EF4-FFF2-40B4-BE49-F238E27FC236}">
                <a16:creationId xmlns:a16="http://schemas.microsoft.com/office/drawing/2014/main" id="{6F7C511D-3EF1-804E-A1B5-0B1669B91FF7}"/>
              </a:ext>
            </a:extLst>
          </p:cNvPr>
          <p:cNvCxnSpPr>
            <a:cxnSpLocks/>
          </p:cNvCxnSpPr>
          <p:nvPr/>
        </p:nvCxnSpPr>
        <p:spPr>
          <a:xfrm>
            <a:off x="1190259" y="894051"/>
            <a:ext cx="2498514"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6" name="TextBox 5">
            <a:extLst>
              <a:ext uri="{FF2B5EF4-FFF2-40B4-BE49-F238E27FC236}">
                <a16:creationId xmlns:a16="http://schemas.microsoft.com/office/drawing/2014/main" id="{82F157FE-2D4A-9446-A812-BAEA23A4838B}"/>
              </a:ext>
            </a:extLst>
          </p:cNvPr>
          <p:cNvSpPr txBox="1"/>
          <p:nvPr/>
        </p:nvSpPr>
        <p:spPr>
          <a:xfrm>
            <a:off x="3971288" y="1458537"/>
            <a:ext cx="9255760" cy="4524315"/>
          </a:xfrm>
          <a:prstGeom prst="rect">
            <a:avLst/>
          </a:prstGeom>
          <a:noFill/>
        </p:spPr>
        <p:txBody>
          <a:bodyPr wrap="square" rtlCol="0">
            <a:spAutoFit/>
          </a:bodyPr>
          <a:lstStyle/>
          <a:p>
            <a:r>
              <a:rPr lang="en-GB" b="1" dirty="0" err="1">
                <a:solidFill>
                  <a:srgbClr val="009FE3"/>
                </a:solidFill>
                <a:latin typeface="FUTURA MEDIUM" panose="020B0602020204020303" pitchFamily="34" charset="-79"/>
                <a:cs typeface="FUTURA MEDIUM" panose="020B0602020204020303" pitchFamily="34" charset="-79"/>
              </a:rPr>
              <a:t>Amdanaf</a:t>
            </a:r>
            <a:r>
              <a:rPr lang="en-GB" b="1" dirty="0">
                <a:solidFill>
                  <a:srgbClr val="009FE3"/>
                </a:solidFill>
                <a:latin typeface="FUTURA MEDIUM" panose="020B0602020204020303" pitchFamily="34" charset="-79"/>
                <a:cs typeface="FUTURA MEDIUM" panose="020B0602020204020303" pitchFamily="34" charset="-79"/>
              </a:rPr>
              <a:t> </a:t>
            </a:r>
            <a:r>
              <a:rPr lang="en-GB" b="1" dirty="0" err="1">
                <a:solidFill>
                  <a:srgbClr val="009FE3"/>
                </a:solidFill>
                <a:latin typeface="FUTURA MEDIUM" panose="020B0602020204020303" pitchFamily="34" charset="-79"/>
                <a:cs typeface="FUTURA MEDIUM" panose="020B0602020204020303" pitchFamily="34" charset="-79"/>
              </a:rPr>
              <a:t>i</a:t>
            </a:r>
            <a:endParaRPr lang="en-GB" b="1" dirty="0">
              <a:solidFill>
                <a:srgbClr val="009FE3"/>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Rhywedd</a:t>
            </a:r>
            <a:r>
              <a:rPr lang="en-GB" b="1"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Gwrywaidd</a:t>
            </a:r>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Oed</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37</a:t>
            </a:r>
          </a:p>
          <a:p>
            <a:r>
              <a:rPr lang="en-GB" b="1" dirty="0" err="1">
                <a:solidFill>
                  <a:srgbClr val="00303C"/>
                </a:solidFill>
                <a:latin typeface="FUTURA MEDIUM" panose="020B0602020204020303" pitchFamily="34" charset="-79"/>
                <a:cs typeface="FUTURA MEDIUM" panose="020B0602020204020303" pitchFamily="34" charset="-79"/>
              </a:rPr>
              <a:t>Lleoliad</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Gwynedd</a:t>
            </a:r>
          </a:p>
          <a:p>
            <a:r>
              <a:rPr lang="en-GB" b="1" dirty="0">
                <a:solidFill>
                  <a:srgbClr val="00303C"/>
                </a:solidFill>
                <a:latin typeface="FUTURA MEDIUM" panose="020B0602020204020303" pitchFamily="34" charset="-79"/>
                <a:cs typeface="FUTURA MEDIUM" panose="020B0602020204020303" pitchFamily="34" charset="-79"/>
              </a:rPr>
              <a:t>Tref: </a:t>
            </a:r>
            <a:r>
              <a:rPr lang="en-GB" dirty="0">
                <a:solidFill>
                  <a:srgbClr val="00303C"/>
                </a:solidFill>
                <a:latin typeface="Futura Medium" panose="020B0602020204020303" pitchFamily="34" charset="-79"/>
                <a:cs typeface="Futura Medium" panose="020B0602020204020303" pitchFamily="34" charset="-79"/>
              </a:rPr>
              <a:t>Bangor</a:t>
            </a:r>
          </a:p>
          <a:p>
            <a:r>
              <a:rPr lang="en-GB" b="1" dirty="0" err="1">
                <a:solidFill>
                  <a:srgbClr val="00303C"/>
                </a:solidFill>
                <a:latin typeface="FUTURA MEDIUM" panose="020B0602020204020303" pitchFamily="34" charset="-79"/>
                <a:cs typeface="FUTURA MEDIUM" panose="020B0602020204020303" pitchFamily="34" charset="-79"/>
              </a:rPr>
              <a:t>Cyflogaeth</a:t>
            </a:r>
            <a:r>
              <a:rPr lang="en-GB" b="1"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Dadansoddwr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cyfrifiadurol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hunangyflogedig</a:t>
            </a:r>
            <a:r>
              <a:rPr lang="en-GB" dirty="0">
                <a:solidFill>
                  <a:srgbClr val="00303C"/>
                </a:solidFill>
                <a:latin typeface="Futura Medium" panose="020B0602020204020303" pitchFamily="34" charset="-79"/>
                <a:cs typeface="Futura Medium" panose="020B0602020204020303" pitchFamily="34" charset="-79"/>
              </a:rPr>
              <a:t>)</a:t>
            </a: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B0F0"/>
                </a:solidFill>
                <a:latin typeface="FUTURA MEDIUM" panose="020B0602020204020303" pitchFamily="34" charset="-79"/>
                <a:cs typeface="FUTURA MEDIUM" panose="020B0602020204020303" pitchFamily="34" charset="-79"/>
              </a:rPr>
              <a:t>Gweithgareddau</a:t>
            </a:r>
            <a:r>
              <a:rPr lang="en-GB" b="1" dirty="0">
                <a:solidFill>
                  <a:srgbClr val="00B0F0"/>
                </a:solidFill>
                <a:latin typeface="FUTURA MEDIUM" panose="020B0602020204020303" pitchFamily="34" charset="-79"/>
                <a:cs typeface="FUTURA MEDIUM" panose="020B0602020204020303" pitchFamily="34" charset="-79"/>
              </a:rPr>
              <a:t> a </a:t>
            </a:r>
            <a:r>
              <a:rPr lang="en-GB" b="1" dirty="0" err="1">
                <a:solidFill>
                  <a:srgbClr val="00B0F0"/>
                </a:solidFill>
                <a:latin typeface="FUTURA MEDIUM" panose="020B0602020204020303" pitchFamily="34" charset="-79"/>
                <a:cs typeface="FUTURA MEDIUM" panose="020B0602020204020303" pitchFamily="34" charset="-79"/>
              </a:rPr>
              <a:t>Diddordebau</a:t>
            </a:r>
            <a:endParaRPr lang="en-GB" b="1" dirty="0">
              <a:solidFill>
                <a:srgbClr val="00B0F0"/>
              </a:solidFill>
              <a:latin typeface="FUTURA MEDIUM" panose="020B0602020204020303" pitchFamily="34" charset="-79"/>
              <a:cs typeface="FUTURA MEDIUM" panose="020B0602020204020303" pitchFamily="34" charset="-79"/>
            </a:endParaRPr>
          </a:p>
          <a:p>
            <a:r>
              <a:rPr lang="en-GB" dirty="0" err="1">
                <a:solidFill>
                  <a:srgbClr val="00303C"/>
                </a:solidFill>
                <a:latin typeface="Futura Medium" panose="020B0602020204020303" pitchFamily="34" charset="-79"/>
                <a:cs typeface="Futura Medium" panose="020B0602020204020303" pitchFamily="34" charset="-79"/>
              </a:rPr>
              <a:t>Cerdded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rhosydd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pysgod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trofannol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dawnsio</a:t>
            </a:r>
            <a:r>
              <a:rPr lang="en-GB" dirty="0">
                <a:solidFill>
                  <a:srgbClr val="00303C"/>
                </a:solidFill>
                <a:latin typeface="Futura Medium" panose="020B0602020204020303" pitchFamily="34" charset="-79"/>
                <a:cs typeface="Futura Medium" panose="020B0602020204020303" pitchFamily="34" charset="-79"/>
              </a:rPr>
              <a:t> salsa, </a:t>
            </a:r>
            <a:r>
              <a:rPr lang="en-GB" dirty="0" err="1">
                <a:solidFill>
                  <a:srgbClr val="00303C"/>
                </a:solidFill>
                <a:latin typeface="Futura Medium" panose="020B0602020204020303" pitchFamily="34" charset="-79"/>
                <a:cs typeface="Futura Medium" panose="020B0602020204020303" pitchFamily="34" charset="-79"/>
              </a:rPr>
              <a:t>treulio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amser</a:t>
            </a:r>
            <a:r>
              <a:rPr lang="en-GB" dirty="0">
                <a:solidFill>
                  <a:srgbClr val="00303C"/>
                </a:solidFill>
                <a:latin typeface="Futura Medium" panose="020B0602020204020303" pitchFamily="34" charset="-79"/>
                <a:cs typeface="Futura Medium" panose="020B0602020204020303" pitchFamily="34" charset="-79"/>
              </a:rPr>
              <a:t> </a:t>
            </a:r>
          </a:p>
          <a:p>
            <a:r>
              <a:rPr lang="en-GB" dirty="0" err="1">
                <a:solidFill>
                  <a:srgbClr val="00303C"/>
                </a:solidFill>
                <a:latin typeface="Futura Medium" panose="020B0602020204020303" pitchFamily="34" charset="-79"/>
                <a:cs typeface="Futura Medium" panose="020B0602020204020303" pitchFamily="34" charset="-79"/>
              </a:rPr>
              <a:t>gyda’r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teulu</a:t>
            </a:r>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Cerddoriaeth</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Ed Sheeran, Shakira, Luis </a:t>
            </a:r>
            <a:r>
              <a:rPr lang="en-GB" dirty="0" err="1">
                <a:solidFill>
                  <a:srgbClr val="00303C"/>
                </a:solidFill>
                <a:latin typeface="Futura Medium" panose="020B0602020204020303" pitchFamily="34" charset="-79"/>
                <a:cs typeface="Futura Medium" panose="020B0602020204020303" pitchFamily="34" charset="-79"/>
              </a:rPr>
              <a:t>Fonsi</a:t>
            </a:r>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Llyfrau</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The Curious Incident of The Dog in The Night-Time, </a:t>
            </a:r>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The Power, </a:t>
            </a:r>
            <a:r>
              <a:rPr lang="en-GB" dirty="0" err="1">
                <a:solidFill>
                  <a:srgbClr val="00303C"/>
                </a:solidFill>
                <a:latin typeface="Futura Medium" panose="020B0602020204020303" pitchFamily="34" charset="-79"/>
                <a:cs typeface="Futura Medium" panose="020B0602020204020303" pitchFamily="34" charset="-79"/>
              </a:rPr>
              <a:t>amryw</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fywgraffiadau</a:t>
            </a:r>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Ffilmiau</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Guardians of the Galaxy, James Bond, The Greatest Showman</a:t>
            </a:r>
          </a:p>
          <a:p>
            <a:r>
              <a:rPr lang="en-GB" b="1" dirty="0">
                <a:solidFill>
                  <a:srgbClr val="00303C"/>
                </a:solidFill>
                <a:latin typeface="FUTURA MEDIUM" panose="020B0602020204020303" pitchFamily="34" charset="-79"/>
                <a:cs typeface="FUTURA MEDIUM" panose="020B0602020204020303" pitchFamily="34" charset="-79"/>
              </a:rPr>
              <a:t>Teledu: </a:t>
            </a:r>
            <a:r>
              <a:rPr lang="en-GB" dirty="0">
                <a:solidFill>
                  <a:srgbClr val="00303C"/>
                </a:solidFill>
                <a:latin typeface="Futura Medium" panose="020B0602020204020303" pitchFamily="34" charset="-79"/>
                <a:cs typeface="Futura Medium" panose="020B0602020204020303" pitchFamily="34" charset="-79"/>
              </a:rPr>
              <a:t>The Apprentice, Mock the Week, Orange Is The New Black</a:t>
            </a:r>
          </a:p>
          <a:p>
            <a:endParaRPr lang="en-US" dirty="0"/>
          </a:p>
        </p:txBody>
      </p:sp>
      <p:sp>
        <p:nvSpPr>
          <p:cNvPr id="7" name="TextBox 6">
            <a:extLst>
              <a:ext uri="{FF2B5EF4-FFF2-40B4-BE49-F238E27FC236}">
                <a16:creationId xmlns:a16="http://schemas.microsoft.com/office/drawing/2014/main" id="{5D498A1E-CE99-604C-BBF6-A7A812925868}"/>
              </a:ext>
            </a:extLst>
          </p:cNvPr>
          <p:cNvSpPr txBox="1"/>
          <p:nvPr/>
        </p:nvSpPr>
        <p:spPr>
          <a:xfrm>
            <a:off x="1137920" y="1617334"/>
            <a:ext cx="2673352" cy="646331"/>
          </a:xfrm>
          <a:prstGeom prst="rect">
            <a:avLst/>
          </a:prstGeom>
          <a:noFill/>
        </p:spPr>
        <p:txBody>
          <a:bodyPr wrap="square" rtlCol="0">
            <a:spAutoFit/>
          </a:bodyPr>
          <a:lstStyle/>
          <a:p>
            <a:r>
              <a:rPr lang="en-US" sz="3600" dirty="0">
                <a:solidFill>
                  <a:srgbClr val="00303C"/>
                </a:solidFill>
                <a:latin typeface="Futura Medium" panose="020B0602020204020303" pitchFamily="34" charset="-79"/>
                <a:cs typeface="Futura Medium" panose="020B0602020204020303" pitchFamily="34" charset="-79"/>
              </a:rPr>
              <a:t>OWEN</a:t>
            </a:r>
          </a:p>
        </p:txBody>
      </p:sp>
      <p:cxnSp>
        <p:nvCxnSpPr>
          <p:cNvPr id="8" name="Straight Connector 7">
            <a:extLst>
              <a:ext uri="{FF2B5EF4-FFF2-40B4-BE49-F238E27FC236}">
                <a16:creationId xmlns:a16="http://schemas.microsoft.com/office/drawing/2014/main" id="{70ECD498-8D83-C541-A37C-6D665CB8DD7E}"/>
              </a:ext>
            </a:extLst>
          </p:cNvPr>
          <p:cNvCxnSpPr>
            <a:cxnSpLocks/>
          </p:cNvCxnSpPr>
          <p:nvPr/>
        </p:nvCxnSpPr>
        <p:spPr>
          <a:xfrm flipV="1">
            <a:off x="3891280" y="1519498"/>
            <a:ext cx="0" cy="4101984"/>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022550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03C9A-1483-3149-A423-E1026C92A3AE}"/>
              </a:ext>
            </a:extLst>
          </p:cNvPr>
          <p:cNvPicPr>
            <a:picLocks noChangeAspect="1"/>
          </p:cNvPicPr>
          <p:nvPr/>
        </p:nvPicPr>
        <p:blipFill>
          <a:blip r:embed="rId2"/>
          <a:stretch>
            <a:fillRect/>
          </a:stretch>
        </p:blipFill>
        <p:spPr>
          <a:xfrm>
            <a:off x="612140" y="2425700"/>
            <a:ext cx="2959100" cy="2895600"/>
          </a:xfrm>
          <a:prstGeom prst="rect">
            <a:avLst/>
          </a:prstGeom>
        </p:spPr>
      </p:pic>
      <p:pic>
        <p:nvPicPr>
          <p:cNvPr id="3" name="Picture 2">
            <a:extLst>
              <a:ext uri="{FF2B5EF4-FFF2-40B4-BE49-F238E27FC236}">
                <a16:creationId xmlns:a16="http://schemas.microsoft.com/office/drawing/2014/main" id="{F35E890F-3D36-F741-8DFE-427F2E1E4FBE}"/>
              </a:ext>
            </a:extLst>
          </p:cNvPr>
          <p:cNvPicPr/>
          <p:nvPr/>
        </p:nvPicPr>
        <p:blipFill>
          <a:blip r:embed="rId3"/>
          <a:stretch>
            <a:fillRect/>
          </a:stretch>
        </p:blipFill>
        <p:spPr>
          <a:xfrm>
            <a:off x="506654" y="401285"/>
            <a:ext cx="761629" cy="602956"/>
          </a:xfrm>
          <a:prstGeom prst="rect">
            <a:avLst/>
          </a:prstGeom>
        </p:spPr>
      </p:pic>
      <p:sp>
        <p:nvSpPr>
          <p:cNvPr id="4" name="TextBox 3">
            <a:extLst>
              <a:ext uri="{FF2B5EF4-FFF2-40B4-BE49-F238E27FC236}">
                <a16:creationId xmlns:a16="http://schemas.microsoft.com/office/drawing/2014/main" id="{D74DC0A5-BD55-1644-9448-011AC39141F0}"/>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5" name="Straight Connector 4">
            <a:extLst>
              <a:ext uri="{FF2B5EF4-FFF2-40B4-BE49-F238E27FC236}">
                <a16:creationId xmlns:a16="http://schemas.microsoft.com/office/drawing/2014/main" id="{21D7A630-6AA1-C340-9A0C-275037A4DE88}"/>
              </a:ext>
            </a:extLst>
          </p:cNvPr>
          <p:cNvCxnSpPr>
            <a:cxnSpLocks/>
          </p:cNvCxnSpPr>
          <p:nvPr/>
        </p:nvCxnSpPr>
        <p:spPr>
          <a:xfrm>
            <a:off x="1190259" y="894051"/>
            <a:ext cx="2488123"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6" name="TextBox 5">
            <a:extLst>
              <a:ext uri="{FF2B5EF4-FFF2-40B4-BE49-F238E27FC236}">
                <a16:creationId xmlns:a16="http://schemas.microsoft.com/office/drawing/2014/main" id="{DE5FD596-9532-7D40-963D-F119685F4269}"/>
              </a:ext>
            </a:extLst>
          </p:cNvPr>
          <p:cNvSpPr txBox="1"/>
          <p:nvPr/>
        </p:nvSpPr>
        <p:spPr>
          <a:xfrm>
            <a:off x="3971288" y="1645575"/>
            <a:ext cx="9255760" cy="4247317"/>
          </a:xfrm>
          <a:prstGeom prst="rect">
            <a:avLst/>
          </a:prstGeom>
          <a:noFill/>
        </p:spPr>
        <p:txBody>
          <a:bodyPr wrap="square" rtlCol="0">
            <a:spAutoFit/>
          </a:bodyPr>
          <a:lstStyle/>
          <a:p>
            <a:r>
              <a:rPr lang="en-GB" b="1" dirty="0" err="1">
                <a:solidFill>
                  <a:srgbClr val="009FE3"/>
                </a:solidFill>
                <a:latin typeface="FUTURA MEDIUM" panose="020B0602020204020303" pitchFamily="34" charset="-79"/>
                <a:cs typeface="FUTURA MEDIUM" panose="020B0602020204020303" pitchFamily="34" charset="-79"/>
              </a:rPr>
              <a:t>Amdanaf</a:t>
            </a:r>
            <a:r>
              <a:rPr lang="en-GB" b="1" dirty="0">
                <a:solidFill>
                  <a:srgbClr val="009FE3"/>
                </a:solidFill>
                <a:latin typeface="FUTURA MEDIUM" panose="020B0602020204020303" pitchFamily="34" charset="-79"/>
                <a:cs typeface="FUTURA MEDIUM" panose="020B0602020204020303" pitchFamily="34" charset="-79"/>
              </a:rPr>
              <a:t> </a:t>
            </a:r>
            <a:r>
              <a:rPr lang="en-GB" b="1" dirty="0" err="1">
                <a:solidFill>
                  <a:srgbClr val="009FE3"/>
                </a:solidFill>
                <a:latin typeface="FUTURA MEDIUM" panose="020B0602020204020303" pitchFamily="34" charset="-79"/>
                <a:cs typeface="FUTURA MEDIUM" panose="020B0602020204020303" pitchFamily="34" charset="-79"/>
              </a:rPr>
              <a:t>i</a:t>
            </a:r>
            <a:endParaRPr lang="en-GB" b="1" dirty="0">
              <a:solidFill>
                <a:srgbClr val="009FE3"/>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Rhywedd</a:t>
            </a:r>
            <a:r>
              <a:rPr lang="en-GB" b="1"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Benywaidd</a:t>
            </a:r>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Oedran</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64</a:t>
            </a:r>
          </a:p>
          <a:p>
            <a:r>
              <a:rPr lang="en-GB" b="1" dirty="0" err="1">
                <a:solidFill>
                  <a:srgbClr val="00303C"/>
                </a:solidFill>
                <a:latin typeface="FUTURA MEDIUM" panose="020B0602020204020303" pitchFamily="34" charset="-79"/>
                <a:cs typeface="FUTURA MEDIUM" panose="020B0602020204020303" pitchFamily="34" charset="-79"/>
              </a:rPr>
              <a:t>Lleoliad</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Powys</a:t>
            </a:r>
          </a:p>
          <a:p>
            <a:r>
              <a:rPr lang="en-GB" b="1" dirty="0">
                <a:solidFill>
                  <a:srgbClr val="00303C"/>
                </a:solidFill>
                <a:latin typeface="FUTURA MEDIUM" panose="020B0602020204020303" pitchFamily="34" charset="-79"/>
                <a:cs typeface="FUTURA MEDIUM" panose="020B0602020204020303" pitchFamily="34" charset="-79"/>
              </a:rPr>
              <a:t>Tref: </a:t>
            </a:r>
            <a:r>
              <a:rPr lang="en-GB" dirty="0">
                <a:solidFill>
                  <a:srgbClr val="00303C"/>
                </a:solidFill>
                <a:latin typeface="Futura Medium" panose="020B0602020204020303" pitchFamily="34" charset="-79"/>
                <a:cs typeface="Futura Medium" panose="020B0602020204020303" pitchFamily="34" charset="-79"/>
              </a:rPr>
              <a:t>Y </a:t>
            </a:r>
            <a:r>
              <a:rPr lang="en-GB" dirty="0" err="1">
                <a:solidFill>
                  <a:srgbClr val="00303C"/>
                </a:solidFill>
                <a:latin typeface="Futura Medium" panose="020B0602020204020303" pitchFamily="34" charset="-79"/>
                <a:cs typeface="Futura Medium" panose="020B0602020204020303" pitchFamily="34" charset="-79"/>
              </a:rPr>
              <a:t>Drenewydd</a:t>
            </a:r>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Cyflogaeth</a:t>
            </a:r>
            <a:r>
              <a:rPr lang="en-GB" b="1"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Wedi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ymddeol</a:t>
            </a:r>
            <a:endParaRPr lang="en-GB" dirty="0">
              <a:solidFill>
                <a:srgbClr val="00303C"/>
              </a:solidFill>
              <a:latin typeface="Futura Medium" panose="020B0602020204020303" pitchFamily="34" charset="-79"/>
              <a:cs typeface="Futura Medium" panose="020B0602020204020303" pitchFamily="34" charset="-79"/>
            </a:endParaRP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B0F0"/>
                </a:solidFill>
                <a:latin typeface="FUTURA MEDIUM" panose="020B0602020204020303" pitchFamily="34" charset="-79"/>
                <a:cs typeface="FUTURA MEDIUM" panose="020B0602020204020303" pitchFamily="34" charset="-79"/>
              </a:rPr>
              <a:t>Gweithgareddau</a:t>
            </a:r>
            <a:r>
              <a:rPr lang="en-GB" b="1" dirty="0">
                <a:solidFill>
                  <a:srgbClr val="00B0F0"/>
                </a:solidFill>
                <a:latin typeface="FUTURA MEDIUM" panose="020B0602020204020303" pitchFamily="34" charset="-79"/>
                <a:cs typeface="FUTURA MEDIUM" panose="020B0602020204020303" pitchFamily="34" charset="-79"/>
              </a:rPr>
              <a:t> a </a:t>
            </a:r>
            <a:r>
              <a:rPr lang="en-GB" b="1" dirty="0" err="1">
                <a:solidFill>
                  <a:srgbClr val="00B0F0"/>
                </a:solidFill>
                <a:latin typeface="FUTURA MEDIUM" panose="020B0602020204020303" pitchFamily="34" charset="-79"/>
                <a:cs typeface="FUTURA MEDIUM" panose="020B0602020204020303" pitchFamily="34" charset="-79"/>
              </a:rPr>
              <a:t>Diddordebau</a:t>
            </a:r>
            <a:endParaRPr lang="en-GB" b="1" dirty="0">
              <a:solidFill>
                <a:srgbClr val="00B0F0"/>
              </a:solidFill>
              <a:latin typeface="FUTURA MEDIUM" panose="020B0602020204020303" pitchFamily="34" charset="-79"/>
              <a:cs typeface="FUTURA MEDIUM" panose="020B0602020204020303" pitchFamily="34" charset="-79"/>
            </a:endParaRPr>
          </a:p>
          <a:p>
            <a:r>
              <a:rPr lang="en-GB" dirty="0" err="1">
                <a:solidFill>
                  <a:srgbClr val="00303C"/>
                </a:solidFill>
                <a:latin typeface="Futura Medium" panose="020B0602020204020303" pitchFamily="34" charset="-79"/>
                <a:cs typeface="Futura Medium" panose="020B0602020204020303" pitchFamily="34" charset="-79"/>
              </a:rPr>
              <a:t>Mynd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theatr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enwedig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sioeau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cerdd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gwylio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rasio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ceffylau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teithio</a:t>
            </a:r>
            <a:r>
              <a:rPr lang="en-GB" dirty="0">
                <a:solidFill>
                  <a:srgbClr val="00303C"/>
                </a:solidFill>
                <a:latin typeface="Futura Medium" panose="020B0602020204020303" pitchFamily="34" charset="-79"/>
                <a:cs typeface="Futura Medium" panose="020B0602020204020303" pitchFamily="34" charset="-79"/>
              </a:rPr>
              <a:t>, </a:t>
            </a:r>
          </a:p>
          <a:p>
            <a:r>
              <a:rPr lang="en-GB" dirty="0" err="1">
                <a:solidFill>
                  <a:srgbClr val="00303C"/>
                </a:solidFill>
                <a:latin typeface="Futura Medium" panose="020B0602020204020303" pitchFamily="34" charset="-79"/>
                <a:cs typeface="Futura Medium" panose="020B0602020204020303" pitchFamily="34" charset="-79"/>
              </a:rPr>
              <a:t>fy</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wyrion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a’m</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hwyresau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garddio</a:t>
            </a:r>
            <a:r>
              <a:rPr lang="en-GB" dirty="0">
                <a:solidFill>
                  <a:srgbClr val="00303C"/>
                </a:solidFill>
                <a:latin typeface="Futura Medium" panose="020B0602020204020303" pitchFamily="34" charset="-79"/>
                <a:cs typeface="Futura Medium" panose="020B0602020204020303" pitchFamily="34" charset="-79"/>
              </a:rPr>
              <a:t> </a:t>
            </a:r>
          </a:p>
          <a:p>
            <a:r>
              <a:rPr lang="en-GB" b="1" dirty="0" err="1">
                <a:solidFill>
                  <a:srgbClr val="00303C"/>
                </a:solidFill>
                <a:latin typeface="FUTURA MEDIUM" panose="020B0602020204020303" pitchFamily="34" charset="-79"/>
                <a:cs typeface="FUTURA MEDIUM" panose="020B0602020204020303" pitchFamily="34" charset="-79"/>
              </a:rPr>
              <a:t>Cerddoriaeth</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Michael Bublé, pop y 1960au</a:t>
            </a:r>
          </a:p>
          <a:p>
            <a:r>
              <a:rPr lang="en-GB" b="1" dirty="0" err="1">
                <a:solidFill>
                  <a:srgbClr val="00303C"/>
                </a:solidFill>
                <a:latin typeface="FUTURA MEDIUM" panose="020B0602020204020303" pitchFamily="34" charset="-79"/>
                <a:cs typeface="FUTURA MEDIUM" panose="020B0602020204020303" pitchFamily="34" charset="-79"/>
              </a:rPr>
              <a:t>Llyfrau</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To Kill A Mockingbird, </a:t>
            </a:r>
            <a:r>
              <a:rPr lang="en-GB" dirty="0" err="1">
                <a:solidFill>
                  <a:srgbClr val="00303C"/>
                </a:solidFill>
                <a:latin typeface="Futura Medium" panose="020B0602020204020303" pitchFamily="34" charset="-79"/>
                <a:cs typeface="Futura Medium" panose="020B0602020204020303" pitchFamily="34" charset="-79"/>
              </a:rPr>
              <a:t>llyfrau</a:t>
            </a:r>
            <a:r>
              <a:rPr lang="en-GB" dirty="0">
                <a:solidFill>
                  <a:srgbClr val="00303C"/>
                </a:solidFill>
                <a:latin typeface="Futura Medium" panose="020B0602020204020303" pitchFamily="34" charset="-79"/>
                <a:cs typeface="Futura Medium" panose="020B0602020204020303" pitchFamily="34" charset="-79"/>
              </a:rPr>
              <a:t> Stephen King a </a:t>
            </a:r>
            <a:r>
              <a:rPr lang="en-GB" dirty="0" err="1">
                <a:solidFill>
                  <a:srgbClr val="00303C"/>
                </a:solidFill>
                <a:latin typeface="Futura Medium" panose="020B0602020204020303" pitchFamily="34" charset="-79"/>
                <a:cs typeface="Futura Medium" panose="020B0602020204020303" pitchFamily="34" charset="-79"/>
              </a:rPr>
              <a:t>ffuglen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drosedd</a:t>
            </a:r>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Ffilmiau</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The Best Exotic Marigold Hotel, Les Misérables, La La Land</a:t>
            </a:r>
          </a:p>
          <a:p>
            <a:r>
              <a:rPr lang="en-GB" b="1" dirty="0">
                <a:solidFill>
                  <a:srgbClr val="00303C"/>
                </a:solidFill>
                <a:latin typeface="FUTURA MEDIUM" panose="020B0602020204020303" pitchFamily="34" charset="-79"/>
                <a:cs typeface="FUTURA MEDIUM" panose="020B0602020204020303" pitchFamily="34" charset="-79"/>
              </a:rPr>
              <a:t>Teledu: </a:t>
            </a:r>
            <a:r>
              <a:rPr lang="en-GB" dirty="0">
                <a:solidFill>
                  <a:srgbClr val="00303C"/>
                </a:solidFill>
                <a:latin typeface="Futura Medium" panose="020B0602020204020303" pitchFamily="34" charset="-79"/>
                <a:cs typeface="Futura Medium" panose="020B0602020204020303" pitchFamily="34" charset="-79"/>
              </a:rPr>
              <a:t>Downton Abbey, Suits, Poirot</a:t>
            </a:r>
          </a:p>
          <a:p>
            <a:endParaRPr lang="en-US" dirty="0"/>
          </a:p>
        </p:txBody>
      </p:sp>
      <p:sp>
        <p:nvSpPr>
          <p:cNvPr id="7" name="TextBox 6">
            <a:extLst>
              <a:ext uri="{FF2B5EF4-FFF2-40B4-BE49-F238E27FC236}">
                <a16:creationId xmlns:a16="http://schemas.microsoft.com/office/drawing/2014/main" id="{B58D72E7-317C-314B-BD47-7EAF5A4232F0}"/>
              </a:ext>
            </a:extLst>
          </p:cNvPr>
          <p:cNvSpPr txBox="1"/>
          <p:nvPr/>
        </p:nvSpPr>
        <p:spPr>
          <a:xfrm>
            <a:off x="887468" y="1645575"/>
            <a:ext cx="2514594" cy="646331"/>
          </a:xfrm>
          <a:prstGeom prst="rect">
            <a:avLst/>
          </a:prstGeom>
          <a:noFill/>
        </p:spPr>
        <p:txBody>
          <a:bodyPr wrap="square" rtlCol="0">
            <a:spAutoFit/>
          </a:bodyPr>
          <a:lstStyle/>
          <a:p>
            <a:r>
              <a:rPr lang="en-US" sz="3600" dirty="0">
                <a:solidFill>
                  <a:srgbClr val="00303C"/>
                </a:solidFill>
                <a:latin typeface="Futura Medium" panose="020B0602020204020303" pitchFamily="34" charset="-79"/>
                <a:cs typeface="Futura Medium" panose="020B0602020204020303" pitchFamily="34" charset="-79"/>
              </a:rPr>
              <a:t>HEULWEN</a:t>
            </a:r>
          </a:p>
        </p:txBody>
      </p:sp>
      <p:cxnSp>
        <p:nvCxnSpPr>
          <p:cNvPr id="8" name="Straight Connector 7">
            <a:extLst>
              <a:ext uri="{FF2B5EF4-FFF2-40B4-BE49-F238E27FC236}">
                <a16:creationId xmlns:a16="http://schemas.microsoft.com/office/drawing/2014/main" id="{451AE556-5AD5-2749-9989-FF55C252118D}"/>
              </a:ext>
            </a:extLst>
          </p:cNvPr>
          <p:cNvCxnSpPr>
            <a:cxnSpLocks/>
          </p:cNvCxnSpPr>
          <p:nvPr/>
        </p:nvCxnSpPr>
        <p:spPr>
          <a:xfrm flipV="1">
            <a:off x="3891280" y="1706536"/>
            <a:ext cx="0" cy="3668104"/>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816361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17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091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1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910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5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55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12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42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7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182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06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35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277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78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6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61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6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72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9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20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719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453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39A10-0536-CF49-9CD8-FC0AA6AFD6B4}"/>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3DCFE37E-D0B7-8448-A199-3FF14A4E10B5}"/>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4" name="Straight Connector 3">
            <a:extLst>
              <a:ext uri="{FF2B5EF4-FFF2-40B4-BE49-F238E27FC236}">
                <a16:creationId xmlns:a16="http://schemas.microsoft.com/office/drawing/2014/main" id="{A3909A2A-F1BD-7C42-861F-3BAF91697FD3}"/>
              </a:ext>
            </a:extLst>
          </p:cNvPr>
          <p:cNvCxnSpPr>
            <a:cxnSpLocks/>
          </p:cNvCxnSpPr>
          <p:nvPr/>
        </p:nvCxnSpPr>
        <p:spPr>
          <a:xfrm>
            <a:off x="1190259" y="894051"/>
            <a:ext cx="2498514"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583B5AC8-E7FC-EC45-9700-2045A9959FED}"/>
              </a:ext>
            </a:extLst>
          </p:cNvPr>
          <p:cNvSpPr txBox="1"/>
          <p:nvPr/>
        </p:nvSpPr>
        <p:spPr>
          <a:xfrm>
            <a:off x="506654" y="1264668"/>
            <a:ext cx="10703560" cy="2862322"/>
          </a:xfrm>
          <a:prstGeom prst="rect">
            <a:avLst/>
          </a:prstGeom>
          <a:noFill/>
        </p:spPr>
        <p:txBody>
          <a:bodyPr wrap="square" rtlCol="0">
            <a:spAutoFit/>
          </a:bodyPr>
          <a:lstStyle/>
          <a:p>
            <a:r>
              <a:rPr lang="en-GB" dirty="0" err="1">
                <a:solidFill>
                  <a:srgbClr val="00303C"/>
                </a:solidFill>
                <a:latin typeface="Futura Medium" panose="020B0602020204020303" pitchFamily="34" charset="-79"/>
                <a:cs typeface="Futura Medium" panose="020B0602020204020303" pitchFamily="34" charset="-79"/>
              </a:rPr>
              <a:t>Defnyddiwch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wybodaeth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ganlynol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gwblhau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llyfr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arian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gyfer</a:t>
            </a:r>
            <a:r>
              <a:rPr lang="en-GB" dirty="0">
                <a:solidFill>
                  <a:srgbClr val="00303C"/>
                </a:solidFill>
                <a:latin typeface="Futura Medium" panose="020B0602020204020303" pitchFamily="34" charset="-79"/>
                <a:cs typeface="Futura Medium" panose="020B0602020204020303" pitchFamily="34" charset="-79"/>
              </a:rPr>
              <a:t> Nia:</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Mae </a:t>
            </a:r>
            <a:r>
              <a:rPr lang="en-GB" dirty="0" err="1">
                <a:solidFill>
                  <a:srgbClr val="00303C"/>
                </a:solidFill>
                <a:latin typeface="Futura Medium" panose="020B0602020204020303" pitchFamily="34" charset="-79"/>
                <a:cs typeface="Futura Medium" panose="020B0602020204020303" pitchFamily="34" charset="-79"/>
              </a:rPr>
              <a:t>Gorffennaf</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fis</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mawr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a:t>
            </a:r>
            <a:r>
              <a:rPr lang="en-GB" dirty="0">
                <a:solidFill>
                  <a:srgbClr val="00303C"/>
                </a:solidFill>
                <a:latin typeface="Futura Medium" panose="020B0602020204020303" pitchFamily="34" charset="-79"/>
                <a:cs typeface="Futura Medium" panose="020B0602020204020303" pitchFamily="34" charset="-79"/>
              </a:rPr>
              <a:t> Nia – </a:t>
            </a:r>
            <a:r>
              <a:rPr lang="en-GB" dirty="0" err="1">
                <a:solidFill>
                  <a:srgbClr val="00303C"/>
                </a:solidFill>
                <a:latin typeface="Futura Medium" panose="020B0602020204020303" pitchFamily="34" charset="-79"/>
                <a:cs typeface="Futura Medium" panose="020B0602020204020303" pitchFamily="34" charset="-79"/>
              </a:rPr>
              <a:t>mae</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hi’n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cael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phen-blwydd</a:t>
            </a:r>
            <a:r>
              <a:rPr lang="en-GB" dirty="0">
                <a:solidFill>
                  <a:srgbClr val="00303C"/>
                </a:solidFill>
                <a:latin typeface="Futura Medium" panose="020B0602020204020303" pitchFamily="34" charset="-79"/>
                <a:cs typeface="Futura Medium" panose="020B0602020204020303" pitchFamily="34" charset="-79"/>
              </a:rPr>
              <a:t>, ac </a:t>
            </a:r>
            <a:r>
              <a:rPr lang="en-GB" dirty="0" err="1">
                <a:solidFill>
                  <a:srgbClr val="00303C"/>
                </a:solidFill>
                <a:latin typeface="Futura Medium" panose="020B0602020204020303" pitchFamily="34" charset="-79"/>
                <a:cs typeface="Futura Medium" panose="020B0602020204020303" pitchFamily="34" charset="-79"/>
              </a:rPr>
              <a:t>mae</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hi’n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mynd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ŵyl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gerddoriaeth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Mae’n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dechrau’r</a:t>
            </a:r>
            <a:r>
              <a:rPr lang="en-GB" dirty="0">
                <a:solidFill>
                  <a:srgbClr val="00303C"/>
                </a:solidFill>
                <a:latin typeface="Futura Medium" panose="020B0602020204020303" pitchFamily="34" charset="-79"/>
                <a:cs typeface="Futura Medium" panose="020B0602020204020303" pitchFamily="34" charset="-79"/>
              </a:rPr>
              <a:t> mis </a:t>
            </a:r>
            <a:r>
              <a:rPr lang="en-GB" dirty="0" err="1">
                <a:solidFill>
                  <a:srgbClr val="00303C"/>
                </a:solidFill>
                <a:latin typeface="Futura Medium" panose="020B0602020204020303" pitchFamily="34" charset="-79"/>
                <a:cs typeface="Futura Medium" panose="020B0602020204020303" pitchFamily="34" charset="-79"/>
              </a:rPr>
              <a:t>gyda</a:t>
            </a:r>
            <a:r>
              <a:rPr lang="en-GB" dirty="0">
                <a:solidFill>
                  <a:srgbClr val="00303C"/>
                </a:solidFill>
                <a:latin typeface="Futura Medium" panose="020B0602020204020303" pitchFamily="34" charset="-79"/>
                <a:cs typeface="Futura Medium" panose="020B0602020204020303" pitchFamily="34" charset="-79"/>
              </a:rPr>
              <a:t> £26.50 ac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cael</a:t>
            </a:r>
            <a:r>
              <a:rPr lang="en-GB" dirty="0">
                <a:solidFill>
                  <a:srgbClr val="00303C"/>
                </a:solidFill>
                <a:latin typeface="Futura Medium" panose="020B0602020204020303" pitchFamily="34" charset="-79"/>
                <a:cs typeface="Futura Medium" panose="020B0602020204020303" pitchFamily="34" charset="-79"/>
              </a:rPr>
              <a:t> £80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gyfer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phen-blwydd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2 </a:t>
            </a:r>
            <a:r>
              <a:rPr lang="en-GB" dirty="0" err="1">
                <a:solidFill>
                  <a:srgbClr val="00303C"/>
                </a:solidFill>
                <a:latin typeface="Futura Medium" panose="020B0602020204020303" pitchFamily="34" charset="-79"/>
                <a:cs typeface="Futura Medium" panose="020B0602020204020303" pitchFamily="34" charset="-79"/>
              </a:rPr>
              <a:t>Gorffennaf</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5 </a:t>
            </a:r>
            <a:r>
              <a:rPr lang="en-GB" dirty="0" err="1">
                <a:solidFill>
                  <a:srgbClr val="00303C"/>
                </a:solidFill>
                <a:latin typeface="Futura Medium" panose="020B0602020204020303" pitchFamily="34" charset="-79"/>
                <a:cs typeface="Futura Medium" panose="020B0602020204020303" pitchFamily="34" charset="-79"/>
              </a:rPr>
              <a:t>Gorffennaf</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mae</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hi’n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gwario</a:t>
            </a:r>
            <a:r>
              <a:rPr lang="en-GB" dirty="0">
                <a:solidFill>
                  <a:srgbClr val="00303C"/>
                </a:solidFill>
                <a:latin typeface="Futura Medium" panose="020B0602020204020303" pitchFamily="34" charset="-79"/>
                <a:cs typeface="Futura Medium" panose="020B0602020204020303" pitchFamily="34" charset="-79"/>
              </a:rPr>
              <a:t> £35.67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ddillad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barod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gyfer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ŵyl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Drannoeth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mae</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hi’n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prynu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thocynnau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trên</a:t>
            </a:r>
            <a:r>
              <a:rPr lang="en-GB" dirty="0">
                <a:solidFill>
                  <a:srgbClr val="00303C"/>
                </a:solidFill>
                <a:latin typeface="Futura Medium" panose="020B0602020204020303" pitchFamily="34" charset="-79"/>
                <a:cs typeface="Futura Medium" panose="020B0602020204020303" pitchFamily="34" charset="-79"/>
              </a:rPr>
              <a:t> o </a:t>
            </a:r>
            <a:r>
              <a:rPr lang="en-GB" dirty="0" err="1">
                <a:solidFill>
                  <a:srgbClr val="00303C"/>
                </a:solidFill>
                <a:latin typeface="Futura Medium" panose="020B0602020204020303" pitchFamily="34" charset="-79"/>
                <a:cs typeface="Futura Medium" panose="020B0602020204020303" pitchFamily="34" charset="-79"/>
              </a:rPr>
              <a:t>flaen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llaw</a:t>
            </a:r>
            <a:r>
              <a:rPr lang="en-GB" dirty="0">
                <a:solidFill>
                  <a:srgbClr val="00303C"/>
                </a:solidFill>
                <a:latin typeface="Futura Medium" panose="020B0602020204020303" pitchFamily="34" charset="-79"/>
                <a:cs typeface="Futura Medium" panose="020B0602020204020303" pitchFamily="34" charset="-79"/>
              </a:rPr>
              <a:t> am £25.65.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14 </a:t>
            </a:r>
            <a:r>
              <a:rPr lang="en-GB" dirty="0" err="1">
                <a:solidFill>
                  <a:srgbClr val="00303C"/>
                </a:solidFill>
                <a:latin typeface="Futura Medium" panose="020B0602020204020303" pitchFamily="34" charset="-79"/>
                <a:cs typeface="Futura Medium" panose="020B0602020204020303" pitchFamily="34" charset="-79"/>
              </a:rPr>
              <a:t>Gorffennaf</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mae</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mam-</a:t>
            </a:r>
            <a:r>
              <a:rPr lang="en-GB" dirty="0" err="1">
                <a:solidFill>
                  <a:srgbClr val="00303C"/>
                </a:solidFill>
                <a:latin typeface="Futura Medium" panose="020B0602020204020303" pitchFamily="34" charset="-79"/>
                <a:cs typeface="Futura Medium" panose="020B0602020204020303" pitchFamily="34" charset="-79"/>
              </a:rPr>
              <a:t>gu’n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rhoi</a:t>
            </a:r>
            <a:r>
              <a:rPr lang="en-GB" dirty="0">
                <a:solidFill>
                  <a:srgbClr val="00303C"/>
                </a:solidFill>
                <a:latin typeface="Futura Medium" panose="020B0602020204020303" pitchFamily="34" charset="-79"/>
                <a:cs typeface="Futura Medium" panose="020B0602020204020303" pitchFamily="34" charset="-79"/>
              </a:rPr>
              <a:t> £20 </a:t>
            </a:r>
            <a:r>
              <a:rPr lang="en-GB" dirty="0" err="1">
                <a:solidFill>
                  <a:srgbClr val="00303C"/>
                </a:solidFill>
                <a:latin typeface="Futura Medium" panose="020B0602020204020303" pitchFamily="34" charset="-79"/>
                <a:cs typeface="Futura Medium" panose="020B0602020204020303" pitchFamily="34" charset="-79"/>
              </a:rPr>
              <a:t>iddi</a:t>
            </a:r>
            <a:r>
              <a:rPr lang="en-GB" dirty="0">
                <a:solidFill>
                  <a:srgbClr val="00303C"/>
                </a:solidFill>
                <a:latin typeface="Futura Medium" panose="020B0602020204020303" pitchFamily="34" charset="-79"/>
                <a:cs typeface="Futura Medium" panose="020B0602020204020303" pitchFamily="34" charset="-79"/>
              </a:rPr>
              <a:t> am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helpu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arddio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Diwrnod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cyntaf</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ŵyl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yw</a:t>
            </a:r>
            <a:r>
              <a:rPr lang="en-GB" dirty="0">
                <a:solidFill>
                  <a:srgbClr val="00303C"/>
                </a:solidFill>
                <a:latin typeface="Futura Medium" panose="020B0602020204020303" pitchFamily="34" charset="-79"/>
                <a:cs typeface="Futura Medium" panose="020B0602020204020303" pitchFamily="34" charset="-79"/>
              </a:rPr>
              <a:t> 20 </a:t>
            </a:r>
            <a:r>
              <a:rPr lang="en-GB" dirty="0" err="1">
                <a:solidFill>
                  <a:srgbClr val="00303C"/>
                </a:solidFill>
                <a:latin typeface="Futura Medium" panose="020B0602020204020303" pitchFamily="34" charset="-79"/>
                <a:cs typeface="Futura Medium" panose="020B0602020204020303" pitchFamily="34" charset="-79"/>
              </a:rPr>
              <a:t>Gorffennaf</a:t>
            </a:r>
            <a:r>
              <a:rPr lang="en-GB" dirty="0">
                <a:solidFill>
                  <a:srgbClr val="00303C"/>
                </a:solidFill>
                <a:latin typeface="Futura Medium" panose="020B0602020204020303" pitchFamily="34" charset="-79"/>
                <a:cs typeface="Futura Medium" panose="020B0602020204020303" pitchFamily="34" charset="-79"/>
              </a:rPr>
              <a:t> ac </a:t>
            </a:r>
            <a:r>
              <a:rPr lang="en-GB" dirty="0" err="1">
                <a:solidFill>
                  <a:srgbClr val="00303C"/>
                </a:solidFill>
                <a:latin typeface="Futura Medium" panose="020B0602020204020303" pitchFamily="34" charset="-79"/>
                <a:cs typeface="Futura Medium" panose="020B0602020204020303" pitchFamily="34" charset="-79"/>
              </a:rPr>
              <a:t>mae</a:t>
            </a:r>
            <a:r>
              <a:rPr lang="en-GB" dirty="0">
                <a:solidFill>
                  <a:srgbClr val="00303C"/>
                </a:solidFill>
                <a:latin typeface="Futura Medium" panose="020B0602020204020303" pitchFamily="34" charset="-79"/>
                <a:cs typeface="Futura Medium" panose="020B0602020204020303" pitchFamily="34" charset="-79"/>
              </a:rPr>
              <a:t> Nia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gwario</a:t>
            </a:r>
            <a:r>
              <a:rPr lang="en-GB" dirty="0">
                <a:solidFill>
                  <a:srgbClr val="00303C"/>
                </a:solidFill>
                <a:latin typeface="Futura Medium" panose="020B0602020204020303" pitchFamily="34" charset="-79"/>
                <a:cs typeface="Futura Medium" panose="020B0602020204020303" pitchFamily="34" charset="-79"/>
              </a:rPr>
              <a:t> £12.32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fwyd</a:t>
            </a:r>
            <a:r>
              <a:rPr lang="en-GB" dirty="0">
                <a:solidFill>
                  <a:srgbClr val="00303C"/>
                </a:solidFill>
                <a:latin typeface="Futura Medium" panose="020B0602020204020303" pitchFamily="34" charset="-79"/>
                <a:cs typeface="Futura Medium" panose="020B0602020204020303" pitchFamily="34" charset="-79"/>
              </a:rPr>
              <a:t> a </a:t>
            </a:r>
            <a:r>
              <a:rPr lang="en-GB" dirty="0" err="1">
                <a:solidFill>
                  <a:srgbClr val="00303C"/>
                </a:solidFill>
                <a:latin typeface="Futura Medium" panose="020B0602020204020303" pitchFamily="34" charset="-79"/>
                <a:cs typeface="Futura Medium" panose="020B0602020204020303" pitchFamily="34" charset="-79"/>
              </a:rPr>
              <a:t>diod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Drannoeth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mae</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hi’n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gwario</a:t>
            </a:r>
            <a:r>
              <a:rPr lang="en-GB" dirty="0">
                <a:solidFill>
                  <a:srgbClr val="00303C"/>
                </a:solidFill>
                <a:latin typeface="Futura Medium" panose="020B0602020204020303" pitchFamily="34" charset="-79"/>
                <a:cs typeface="Futura Medium" panose="020B0602020204020303" pitchFamily="34" charset="-79"/>
              </a:rPr>
              <a:t> £13.45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fwyd</a:t>
            </a:r>
            <a:r>
              <a:rPr lang="en-GB" dirty="0">
                <a:solidFill>
                  <a:srgbClr val="00303C"/>
                </a:solidFill>
                <a:latin typeface="Futura Medium" panose="020B0602020204020303" pitchFamily="34" charset="-79"/>
                <a:cs typeface="Futura Medium" panose="020B0602020204020303" pitchFamily="34" charset="-79"/>
              </a:rPr>
              <a:t> a </a:t>
            </a:r>
            <a:r>
              <a:rPr lang="en-GB" dirty="0" err="1">
                <a:solidFill>
                  <a:srgbClr val="00303C"/>
                </a:solidFill>
                <a:latin typeface="Futura Medium" panose="020B0602020204020303" pitchFamily="34" charset="-79"/>
                <a:cs typeface="Futura Medium" panose="020B0602020204020303" pitchFamily="34" charset="-79"/>
              </a:rPr>
              <a:t>diod</a:t>
            </a:r>
            <a:r>
              <a:rPr lang="en-GB" dirty="0">
                <a:solidFill>
                  <a:srgbClr val="00303C"/>
                </a:solidFill>
                <a:latin typeface="Futura Medium" panose="020B0602020204020303" pitchFamily="34" charset="-79"/>
                <a:cs typeface="Futura Medium" panose="020B0602020204020303" pitchFamily="34" charset="-79"/>
              </a:rPr>
              <a:t> a £15.56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trydydd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diwrnod</a:t>
            </a:r>
            <a:r>
              <a:rPr lang="en-GB" dirty="0">
                <a:solidFill>
                  <a:srgbClr val="00303C"/>
                </a:solidFill>
                <a:latin typeface="Futura Medium" panose="020B0602020204020303" pitchFamily="34" charset="-79"/>
                <a:cs typeface="Futura Medium" panose="020B0602020204020303" pitchFamily="34" charset="-79"/>
              </a:rPr>
              <a:t>.</a:t>
            </a:r>
          </a:p>
          <a:p>
            <a:endParaRPr lang="en-US" dirty="0"/>
          </a:p>
        </p:txBody>
      </p:sp>
    </p:spTree>
    <p:extLst>
      <p:ext uri="{BB962C8B-B14F-4D97-AF65-F5344CB8AC3E}">
        <p14:creationId xmlns:p14="http://schemas.microsoft.com/office/powerpoint/2010/main" val="558240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104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716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66B8FD-996A-0F49-A758-37C98A39FB8F}"/>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88177D03-E5B9-EF47-927D-F9BEDC4C40D9}"/>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4" name="Straight Connector 3">
            <a:extLst>
              <a:ext uri="{FF2B5EF4-FFF2-40B4-BE49-F238E27FC236}">
                <a16:creationId xmlns:a16="http://schemas.microsoft.com/office/drawing/2014/main" id="{8FD6E95C-E720-1442-8266-5206319F9A43}"/>
              </a:ext>
            </a:extLst>
          </p:cNvPr>
          <p:cNvCxnSpPr>
            <a:cxnSpLocks/>
          </p:cNvCxnSpPr>
          <p:nvPr/>
        </p:nvCxnSpPr>
        <p:spPr>
          <a:xfrm>
            <a:off x="1190259" y="894051"/>
            <a:ext cx="2508905"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E678A8DA-58EB-0543-9879-3A74CD60913A}"/>
              </a:ext>
            </a:extLst>
          </p:cNvPr>
          <p:cNvSpPr txBox="1"/>
          <p:nvPr/>
        </p:nvSpPr>
        <p:spPr>
          <a:xfrm>
            <a:off x="506654" y="1264668"/>
            <a:ext cx="11114328" cy="4524315"/>
          </a:xfrm>
          <a:prstGeom prst="rect">
            <a:avLst/>
          </a:prstGeom>
          <a:noFill/>
        </p:spPr>
        <p:txBody>
          <a:bodyPr wrap="square" rtlCol="0">
            <a:spAutoFit/>
          </a:bodyPr>
          <a:lstStyle/>
          <a:p>
            <a:r>
              <a:rPr lang="en-GB" dirty="0" err="1">
                <a:solidFill>
                  <a:srgbClr val="00303C"/>
                </a:solidFill>
                <a:latin typeface="Futura Medium" panose="020B0602020204020303" pitchFamily="34" charset="-79"/>
                <a:cs typeface="Futura Medium" panose="020B0602020204020303" pitchFamily="34" charset="-79"/>
              </a:rPr>
              <a:t>Defnyddiwch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wybodaeth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tabl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isod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gyfrifo</a:t>
            </a:r>
            <a:r>
              <a:rPr lang="en-GB" dirty="0">
                <a:solidFill>
                  <a:srgbClr val="00303C"/>
                </a:solidFill>
                <a:latin typeface="Futura Medium" panose="020B0602020204020303" pitchFamily="34" charset="-79"/>
                <a:cs typeface="Futura Medium" panose="020B0602020204020303" pitchFamily="34" charset="-79"/>
              </a:rPr>
              <a:t> faint y </a:t>
            </a:r>
            <a:r>
              <a:rPr lang="en-GB" dirty="0" err="1">
                <a:solidFill>
                  <a:srgbClr val="00303C"/>
                </a:solidFill>
                <a:latin typeface="Futura Medium" panose="020B0602020204020303" pitchFamily="34" charset="-79"/>
                <a:cs typeface="Futura Medium" panose="020B0602020204020303" pitchFamily="34" charset="-79"/>
              </a:rPr>
              <a:t>gellir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arbed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trwy</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newid</a:t>
            </a:r>
            <a:r>
              <a:rPr lang="en-GB" dirty="0">
                <a:solidFill>
                  <a:srgbClr val="00303C"/>
                </a:solidFill>
                <a:latin typeface="Futura Medium" panose="020B0602020204020303" pitchFamily="34" charset="-79"/>
                <a:cs typeface="Futura Medium" panose="020B0602020204020303" pitchFamily="34" charset="-79"/>
              </a:rPr>
              <a:t> y math o </a:t>
            </a:r>
            <a:r>
              <a:rPr lang="en-GB" dirty="0" err="1">
                <a:solidFill>
                  <a:srgbClr val="00303C"/>
                </a:solidFill>
                <a:latin typeface="Futura Medium" panose="020B0602020204020303" pitchFamily="34" charset="-79"/>
                <a:cs typeface="Futura Medium" panose="020B0602020204020303" pitchFamily="34" charset="-79"/>
              </a:rPr>
              <a:t>frand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rydych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brynu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unig</a:t>
            </a:r>
            <a:r>
              <a:rPr lang="en-GB" dirty="0">
                <a:solidFill>
                  <a:srgbClr val="00303C"/>
                </a:solidFill>
                <a:latin typeface="Futura Medium" panose="020B0602020204020303" pitchFamily="34" charset="-79"/>
                <a:cs typeface="Futura Medium" panose="020B0602020204020303" pitchFamily="34" charset="-79"/>
              </a:rPr>
              <a:t>. </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1. </a:t>
            </a:r>
            <a:r>
              <a:rPr lang="en-GB" dirty="0" err="1">
                <a:solidFill>
                  <a:srgbClr val="00303C"/>
                </a:solidFill>
                <a:latin typeface="Futura Medium" panose="020B0602020204020303" pitchFamily="34" charset="-79"/>
                <a:cs typeface="Futura Medium" panose="020B0602020204020303" pitchFamily="34" charset="-79"/>
              </a:rPr>
              <a:t>Cyfrifwch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gost</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pob</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cynnyrch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wythnos</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gyfer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pob</a:t>
            </a:r>
            <a:r>
              <a:rPr lang="en-GB" dirty="0">
                <a:solidFill>
                  <a:srgbClr val="00303C"/>
                </a:solidFill>
                <a:latin typeface="Futura Medium" panose="020B0602020204020303" pitchFamily="34" charset="-79"/>
                <a:cs typeface="Futura Medium" panose="020B0602020204020303" pitchFamily="34" charset="-79"/>
              </a:rPr>
              <a:t> un </a:t>
            </a:r>
            <a:r>
              <a:rPr lang="en-GB" dirty="0" err="1">
                <a:solidFill>
                  <a:srgbClr val="00303C"/>
                </a:solidFill>
                <a:latin typeface="Futura Medium" panose="020B0602020204020303" pitchFamily="34" charset="-79"/>
                <a:cs typeface="Futura Medium" panose="020B0602020204020303" pitchFamily="34" charset="-79"/>
              </a:rPr>
              <a:t>o’r</a:t>
            </a:r>
            <a:r>
              <a:rPr lang="en-GB" dirty="0">
                <a:solidFill>
                  <a:srgbClr val="00303C"/>
                </a:solidFill>
                <a:latin typeface="Futura Medium" panose="020B0602020204020303" pitchFamily="34" charset="-79"/>
                <a:cs typeface="Futura Medium" panose="020B0602020204020303" pitchFamily="34" charset="-79"/>
              </a:rPr>
              <a:t> tri math o </a:t>
            </a:r>
            <a:r>
              <a:rPr lang="en-GB" dirty="0" err="1">
                <a:solidFill>
                  <a:srgbClr val="00303C"/>
                </a:solidFill>
                <a:latin typeface="Futura Medium" panose="020B0602020204020303" pitchFamily="34" charset="-79"/>
                <a:cs typeface="Futura Medium" panose="020B0602020204020303" pitchFamily="34" charset="-79"/>
              </a:rPr>
              <a:t>frand</a:t>
            </a:r>
            <a:r>
              <a:rPr lang="en-GB" dirty="0">
                <a:solidFill>
                  <a:srgbClr val="00303C"/>
                </a:solidFill>
                <a:latin typeface="Futura Medium" panose="020B0602020204020303" pitchFamily="34" charset="-79"/>
                <a:cs typeface="Futura Medium" panose="020B0602020204020303" pitchFamily="34" charset="-79"/>
              </a:rPr>
              <a:t>.</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2. </a:t>
            </a:r>
            <a:r>
              <a:rPr lang="en-GB" dirty="0" err="1">
                <a:solidFill>
                  <a:srgbClr val="00303C"/>
                </a:solidFill>
                <a:latin typeface="Futura Medium" panose="020B0602020204020303" pitchFamily="34" charset="-79"/>
                <a:cs typeface="Futura Medium" panose="020B0602020204020303" pitchFamily="34" charset="-79"/>
              </a:rPr>
              <a:t>Cyfrifwch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gwahaniaeth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gellir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arbed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wythnos</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rhwng</a:t>
            </a:r>
            <a:r>
              <a:rPr lang="en-GB" dirty="0">
                <a:solidFill>
                  <a:srgbClr val="00303C"/>
                </a:solidFill>
                <a:latin typeface="Futura Medium" panose="020B0602020204020303" pitchFamily="34" charset="-79"/>
                <a:cs typeface="Futura Medium" panose="020B0602020204020303" pitchFamily="34" charset="-79"/>
              </a:rPr>
              <a:t>:</a:t>
            </a:r>
          </a:p>
          <a:p>
            <a:r>
              <a:rPr lang="en-GB" dirty="0">
                <a:solidFill>
                  <a:srgbClr val="00303C"/>
                </a:solidFill>
                <a:latin typeface="Futura Medium" panose="020B0602020204020303" pitchFamily="34" charset="-79"/>
                <a:cs typeface="Futura Medium" panose="020B0602020204020303" pitchFamily="34" charset="-79"/>
              </a:rPr>
              <a:t>a) Brand </a:t>
            </a:r>
            <a:r>
              <a:rPr lang="en-GB" dirty="0" err="1">
                <a:solidFill>
                  <a:srgbClr val="00303C"/>
                </a:solidFill>
                <a:latin typeface="Futura Medium" panose="020B0602020204020303" pitchFamily="34" charset="-79"/>
                <a:cs typeface="Futura Medium" panose="020B0602020204020303" pitchFamily="34" charset="-79"/>
              </a:rPr>
              <a:t>moethus</a:t>
            </a:r>
            <a:r>
              <a:rPr lang="en-GB" dirty="0">
                <a:solidFill>
                  <a:srgbClr val="00303C"/>
                </a:solidFill>
                <a:latin typeface="Futura Medium" panose="020B0602020204020303" pitchFamily="34" charset="-79"/>
                <a:cs typeface="Futura Medium" panose="020B0602020204020303" pitchFamily="34" charset="-79"/>
              </a:rPr>
              <a:t> a brand </a:t>
            </a:r>
            <a:r>
              <a:rPr lang="en-GB" dirty="0" err="1">
                <a:solidFill>
                  <a:srgbClr val="00303C"/>
                </a:solidFill>
                <a:latin typeface="Futura Medium" panose="020B0602020204020303" pitchFamily="34" charset="-79"/>
                <a:cs typeface="Futura Medium" panose="020B0602020204020303" pitchFamily="34" charset="-79"/>
              </a:rPr>
              <a:t>yr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archfarchnad</a:t>
            </a:r>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b) </a:t>
            </a:r>
            <a:r>
              <a:rPr lang="en-GB" dirty="0" err="1">
                <a:solidFill>
                  <a:srgbClr val="00303C"/>
                </a:solidFill>
                <a:latin typeface="Futura Medium" panose="020B0602020204020303" pitchFamily="34" charset="-79"/>
                <a:cs typeface="Futura Medium" panose="020B0602020204020303" pitchFamily="34" charset="-79"/>
              </a:rPr>
              <a:t>Cynhyrchion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moethus</a:t>
            </a:r>
            <a:r>
              <a:rPr lang="en-GB" dirty="0">
                <a:solidFill>
                  <a:srgbClr val="00303C"/>
                </a:solidFill>
                <a:latin typeface="Futura Medium" panose="020B0602020204020303" pitchFamily="34" charset="-79"/>
                <a:cs typeface="Futura Medium" panose="020B0602020204020303" pitchFamily="34" charset="-79"/>
              </a:rPr>
              <a:t> a </a:t>
            </a:r>
            <a:r>
              <a:rPr lang="en-GB" dirty="0" err="1">
                <a:solidFill>
                  <a:srgbClr val="00303C"/>
                </a:solidFill>
                <a:latin typeface="Futura Medium" panose="020B0602020204020303" pitchFamily="34" charset="-79"/>
                <a:cs typeface="Futura Medium" panose="020B0602020204020303" pitchFamily="34" charset="-79"/>
              </a:rPr>
              <a:t>rhad</a:t>
            </a:r>
            <a:endParaRPr lang="en-GB" dirty="0">
              <a:solidFill>
                <a:srgbClr val="00303C"/>
              </a:solidFill>
              <a:latin typeface="Futura Medium" panose="020B0602020204020303" pitchFamily="34" charset="-79"/>
              <a:cs typeface="Futura Medium" panose="020B0602020204020303" pitchFamily="34" charset="-79"/>
            </a:endParaRPr>
          </a:p>
          <a:p>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3. </a:t>
            </a:r>
            <a:r>
              <a:rPr lang="en-GB" dirty="0" err="1">
                <a:solidFill>
                  <a:srgbClr val="00303C"/>
                </a:solidFill>
                <a:latin typeface="Futura Medium" panose="020B0602020204020303" pitchFamily="34" charset="-79"/>
                <a:cs typeface="Futura Medium" panose="020B0602020204020303" pitchFamily="34" charset="-79"/>
              </a:rPr>
              <a:t>Cyfrifwch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gost</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pob</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cynnyrch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flwyddyn</a:t>
            </a:r>
            <a:r>
              <a:rPr lang="en-GB" dirty="0">
                <a:solidFill>
                  <a:srgbClr val="00303C"/>
                </a:solidFill>
                <a:latin typeface="Futura Medium" panose="020B0602020204020303" pitchFamily="34" charset="-79"/>
                <a:cs typeface="Futura Medium" panose="020B0602020204020303" pitchFamily="34" charset="-79"/>
              </a:rPr>
              <a:t> (52 </a:t>
            </a:r>
            <a:r>
              <a:rPr lang="en-GB" dirty="0" err="1">
                <a:solidFill>
                  <a:srgbClr val="00303C"/>
                </a:solidFill>
                <a:latin typeface="Futura Medium" panose="020B0602020204020303" pitchFamily="34" charset="-79"/>
                <a:cs typeface="Futura Medium" panose="020B0602020204020303" pitchFamily="34" charset="-79"/>
              </a:rPr>
              <a:t>wythnos</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mewn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blwyddyn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gyfer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pob</a:t>
            </a:r>
            <a:r>
              <a:rPr lang="en-GB" dirty="0">
                <a:solidFill>
                  <a:srgbClr val="00303C"/>
                </a:solidFill>
                <a:latin typeface="Futura Medium" panose="020B0602020204020303" pitchFamily="34" charset="-79"/>
                <a:cs typeface="Futura Medium" panose="020B0602020204020303" pitchFamily="34" charset="-79"/>
              </a:rPr>
              <a:t> un </a:t>
            </a:r>
            <a:r>
              <a:rPr lang="en-GB" dirty="0" err="1">
                <a:solidFill>
                  <a:srgbClr val="00303C"/>
                </a:solidFill>
                <a:latin typeface="Futura Medium" panose="020B0602020204020303" pitchFamily="34" charset="-79"/>
                <a:cs typeface="Futura Medium" panose="020B0602020204020303" pitchFamily="34" charset="-79"/>
              </a:rPr>
              <a:t>o’r</a:t>
            </a:r>
            <a:r>
              <a:rPr lang="en-GB" dirty="0">
                <a:solidFill>
                  <a:srgbClr val="00303C"/>
                </a:solidFill>
                <a:latin typeface="Futura Medium" panose="020B0602020204020303" pitchFamily="34" charset="-79"/>
                <a:cs typeface="Futura Medium" panose="020B0602020204020303" pitchFamily="34" charset="-79"/>
              </a:rPr>
              <a:t> tri math o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frand</a:t>
            </a:r>
            <a:r>
              <a:rPr lang="en-GB" dirty="0">
                <a:solidFill>
                  <a:srgbClr val="00303C"/>
                </a:solidFill>
                <a:latin typeface="Futura Medium" panose="020B0602020204020303" pitchFamily="34" charset="-79"/>
                <a:cs typeface="Futura Medium" panose="020B0602020204020303" pitchFamily="34" charset="-79"/>
              </a:rPr>
              <a:t>.</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4. </a:t>
            </a:r>
            <a:r>
              <a:rPr lang="en-GB" dirty="0" err="1">
                <a:solidFill>
                  <a:srgbClr val="00303C"/>
                </a:solidFill>
                <a:latin typeface="Futura Medium" panose="020B0602020204020303" pitchFamily="34" charset="-79"/>
                <a:cs typeface="Futura Medium" panose="020B0602020204020303" pitchFamily="34" charset="-79"/>
              </a:rPr>
              <a:t>Cyfrifwch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gwahaniaeth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gellir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arbed</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flwyddyn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rhwng</a:t>
            </a:r>
            <a:r>
              <a:rPr lang="en-GB" dirty="0">
                <a:solidFill>
                  <a:srgbClr val="00303C"/>
                </a:solidFill>
                <a:latin typeface="Futura Medium" panose="020B0602020204020303" pitchFamily="34" charset="-79"/>
                <a:cs typeface="Futura Medium" panose="020B0602020204020303" pitchFamily="34" charset="-79"/>
              </a:rPr>
              <a:t>:</a:t>
            </a:r>
          </a:p>
          <a:p>
            <a:r>
              <a:rPr lang="en-GB" dirty="0">
                <a:solidFill>
                  <a:srgbClr val="00303C"/>
                </a:solidFill>
                <a:latin typeface="Futura Medium" panose="020B0602020204020303" pitchFamily="34" charset="-79"/>
                <a:cs typeface="Futura Medium" panose="020B0602020204020303" pitchFamily="34" charset="-79"/>
              </a:rPr>
              <a:t>a) Brand </a:t>
            </a:r>
            <a:r>
              <a:rPr lang="en-GB" dirty="0" err="1">
                <a:solidFill>
                  <a:srgbClr val="00303C"/>
                </a:solidFill>
                <a:latin typeface="Futura Medium" panose="020B0602020204020303" pitchFamily="34" charset="-79"/>
                <a:cs typeface="Futura Medium" panose="020B0602020204020303" pitchFamily="34" charset="-79"/>
              </a:rPr>
              <a:t>moethus</a:t>
            </a:r>
            <a:r>
              <a:rPr lang="en-GB" dirty="0">
                <a:solidFill>
                  <a:srgbClr val="00303C"/>
                </a:solidFill>
                <a:latin typeface="Futura Medium" panose="020B0602020204020303" pitchFamily="34" charset="-79"/>
                <a:cs typeface="Futura Medium" panose="020B0602020204020303" pitchFamily="34" charset="-79"/>
              </a:rPr>
              <a:t> a brand </a:t>
            </a:r>
            <a:r>
              <a:rPr lang="en-GB" dirty="0" err="1">
                <a:solidFill>
                  <a:srgbClr val="00303C"/>
                </a:solidFill>
                <a:latin typeface="Futura Medium" panose="020B0602020204020303" pitchFamily="34" charset="-79"/>
                <a:cs typeface="Futura Medium" panose="020B0602020204020303" pitchFamily="34" charset="-79"/>
              </a:rPr>
              <a:t>yr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archfarchnad</a:t>
            </a:r>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b) </a:t>
            </a:r>
            <a:r>
              <a:rPr lang="en-GB" dirty="0" err="1">
                <a:solidFill>
                  <a:srgbClr val="00303C"/>
                </a:solidFill>
                <a:latin typeface="Futura Medium" panose="020B0602020204020303" pitchFamily="34" charset="-79"/>
                <a:cs typeface="Futura Medium" panose="020B0602020204020303" pitchFamily="34" charset="-79"/>
              </a:rPr>
              <a:t>Cynhyrchion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moethus</a:t>
            </a:r>
            <a:r>
              <a:rPr lang="en-GB" dirty="0">
                <a:solidFill>
                  <a:srgbClr val="00303C"/>
                </a:solidFill>
                <a:latin typeface="Futura Medium" panose="020B0602020204020303" pitchFamily="34" charset="-79"/>
                <a:cs typeface="Futura Medium" panose="020B0602020204020303" pitchFamily="34" charset="-79"/>
              </a:rPr>
              <a:t> a </a:t>
            </a:r>
            <a:r>
              <a:rPr lang="en-GB" dirty="0" err="1">
                <a:solidFill>
                  <a:srgbClr val="00303C"/>
                </a:solidFill>
                <a:latin typeface="Futura Medium" panose="020B0602020204020303" pitchFamily="34" charset="-79"/>
                <a:cs typeface="Futura Medium" panose="020B0602020204020303" pitchFamily="34" charset="-79"/>
              </a:rPr>
              <a:t>rhad</a:t>
            </a:r>
            <a:endParaRPr lang="en-GB" dirty="0">
              <a:solidFill>
                <a:srgbClr val="00303C"/>
              </a:solidFill>
              <a:latin typeface="Futura Medium" panose="020B0602020204020303" pitchFamily="34" charset="-79"/>
              <a:cs typeface="Futura Medium" panose="020B0602020204020303" pitchFamily="34" charset="-79"/>
            </a:endParaRPr>
          </a:p>
          <a:p>
            <a:endParaRPr lang="en-US" dirty="0"/>
          </a:p>
        </p:txBody>
      </p:sp>
    </p:spTree>
    <p:extLst>
      <p:ext uri="{BB962C8B-B14F-4D97-AF65-F5344CB8AC3E}">
        <p14:creationId xmlns:p14="http://schemas.microsoft.com/office/powerpoint/2010/main" val="1102280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345FAE-4B8A-704B-88D2-3A1450831B02}"/>
              </a:ext>
            </a:extLst>
          </p:cNvPr>
          <p:cNvPicPr/>
          <p:nvPr/>
        </p:nvPicPr>
        <p:blipFill>
          <a:blip r:embed="rId2"/>
          <a:stretch>
            <a:fillRect/>
          </a:stretch>
        </p:blipFill>
        <p:spPr>
          <a:xfrm>
            <a:off x="506654" y="401285"/>
            <a:ext cx="761629" cy="602956"/>
          </a:xfrm>
          <a:prstGeom prst="rect">
            <a:avLst/>
          </a:prstGeom>
        </p:spPr>
      </p:pic>
      <p:sp>
        <p:nvSpPr>
          <p:cNvPr id="9" name="TextBox 8">
            <a:extLst>
              <a:ext uri="{FF2B5EF4-FFF2-40B4-BE49-F238E27FC236}">
                <a16:creationId xmlns:a16="http://schemas.microsoft.com/office/drawing/2014/main" id="{F499A195-FBD2-314C-89E9-35AE38D3367A}"/>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11" name="Straight Connector 10">
            <a:extLst>
              <a:ext uri="{FF2B5EF4-FFF2-40B4-BE49-F238E27FC236}">
                <a16:creationId xmlns:a16="http://schemas.microsoft.com/office/drawing/2014/main" id="{EBDE67CE-0950-B84D-B14C-F9C7AF9D6C15}"/>
              </a:ext>
            </a:extLst>
          </p:cNvPr>
          <p:cNvCxnSpPr>
            <a:cxnSpLocks/>
          </p:cNvCxnSpPr>
          <p:nvPr/>
        </p:nvCxnSpPr>
        <p:spPr>
          <a:xfrm>
            <a:off x="1190259" y="894051"/>
            <a:ext cx="246734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3" name="Picture 2">
            <a:extLst>
              <a:ext uri="{FF2B5EF4-FFF2-40B4-BE49-F238E27FC236}">
                <a16:creationId xmlns:a16="http://schemas.microsoft.com/office/drawing/2014/main" id="{CE4CE8E8-BEC5-FE4C-9A84-F325B58D4381}"/>
              </a:ext>
            </a:extLst>
          </p:cNvPr>
          <p:cNvPicPr>
            <a:picLocks noChangeAspect="1"/>
          </p:cNvPicPr>
          <p:nvPr/>
        </p:nvPicPr>
        <p:blipFill>
          <a:blip r:embed="rId3"/>
          <a:stretch>
            <a:fillRect/>
          </a:stretch>
        </p:blipFill>
        <p:spPr>
          <a:xfrm>
            <a:off x="595129" y="1316172"/>
            <a:ext cx="11001741" cy="2858720"/>
          </a:xfrm>
          <a:prstGeom prst="rect">
            <a:avLst/>
          </a:prstGeom>
        </p:spPr>
      </p:pic>
    </p:spTree>
    <p:extLst>
      <p:ext uri="{BB962C8B-B14F-4D97-AF65-F5344CB8AC3E}">
        <p14:creationId xmlns:p14="http://schemas.microsoft.com/office/powerpoint/2010/main" val="34481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85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093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750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671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460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742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8FF1C7-F44B-3F4E-A889-9A7F55582953}"/>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E0200CD5-7A5D-7E49-9991-9EBACD708368}"/>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4" name="Straight Connector 3">
            <a:extLst>
              <a:ext uri="{FF2B5EF4-FFF2-40B4-BE49-F238E27FC236}">
                <a16:creationId xmlns:a16="http://schemas.microsoft.com/office/drawing/2014/main" id="{06FB0CA8-2DFF-E547-BE3E-285FBECF4D67}"/>
              </a:ext>
            </a:extLst>
          </p:cNvPr>
          <p:cNvCxnSpPr>
            <a:cxnSpLocks/>
          </p:cNvCxnSpPr>
          <p:nvPr/>
        </p:nvCxnSpPr>
        <p:spPr>
          <a:xfrm>
            <a:off x="1190259" y="894051"/>
            <a:ext cx="2488123"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F1E820E2-5246-D249-9B94-3B674CFD796E}"/>
              </a:ext>
            </a:extLst>
          </p:cNvPr>
          <p:cNvSpPr/>
          <p:nvPr/>
        </p:nvSpPr>
        <p:spPr>
          <a:xfrm>
            <a:off x="506654" y="1171050"/>
            <a:ext cx="10971835" cy="369332"/>
          </a:xfrm>
          <a:prstGeom prst="rect">
            <a:avLst/>
          </a:prstGeom>
        </p:spPr>
        <p:txBody>
          <a:bodyPr wrap="square">
            <a:spAutoFit/>
          </a:bodyPr>
          <a:lstStyle/>
          <a:p>
            <a:r>
              <a:rPr lang="en-GB" dirty="0">
                <a:solidFill>
                  <a:srgbClr val="00303C"/>
                </a:solidFill>
                <a:latin typeface="Futura" panose="020B0602020204020303" pitchFamily="34" charset="-79"/>
                <a:cs typeface="Futura" panose="020B0602020204020303" pitchFamily="34" charset="-79"/>
              </a:rPr>
              <a:t>Pa rai </a:t>
            </a:r>
            <a:r>
              <a:rPr lang="en-GB" dirty="0" err="1">
                <a:solidFill>
                  <a:srgbClr val="00303C"/>
                </a:solidFill>
                <a:latin typeface="Futura" panose="020B0602020204020303" pitchFamily="34" charset="-79"/>
                <a:cs typeface="Futura" panose="020B0602020204020303" pitchFamily="34" charset="-79"/>
              </a:rPr>
              <a:t>o’r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rhain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yw’r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bargeinion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gorau</a:t>
            </a:r>
            <a:r>
              <a:rPr lang="en-GB" dirty="0">
                <a:solidFill>
                  <a:srgbClr val="00303C"/>
                </a:solidFill>
                <a:latin typeface="Futura" panose="020B0602020204020303" pitchFamily="34" charset="-79"/>
                <a:cs typeface="Futura" panose="020B0602020204020303" pitchFamily="34" charset="-79"/>
              </a:rPr>
              <a:t>?</a:t>
            </a:r>
          </a:p>
        </p:txBody>
      </p:sp>
      <p:sp>
        <p:nvSpPr>
          <p:cNvPr id="8" name="Rectangle 7">
            <a:extLst>
              <a:ext uri="{FF2B5EF4-FFF2-40B4-BE49-F238E27FC236}">
                <a16:creationId xmlns:a16="http://schemas.microsoft.com/office/drawing/2014/main" id="{40356A54-5EDA-5C41-B267-04430B0535C6}"/>
              </a:ext>
            </a:extLst>
          </p:cNvPr>
          <p:cNvSpPr/>
          <p:nvPr/>
        </p:nvSpPr>
        <p:spPr>
          <a:xfrm>
            <a:off x="551989" y="3845682"/>
            <a:ext cx="10926500" cy="923330"/>
          </a:xfrm>
          <a:prstGeom prst="rect">
            <a:avLst/>
          </a:prstGeom>
        </p:spPr>
        <p:txBody>
          <a:bodyPr wrap="square">
            <a:spAutoFit/>
          </a:bodyPr>
          <a:lstStyle/>
          <a:p>
            <a:r>
              <a:rPr lang="en-GB" dirty="0" err="1">
                <a:solidFill>
                  <a:srgbClr val="00303C"/>
                </a:solidFill>
                <a:latin typeface="Futura" panose="020B0602020204020303" pitchFamily="34" charset="-79"/>
                <a:cs typeface="Futura" panose="020B0602020204020303" pitchFamily="34" charset="-79"/>
              </a:rPr>
              <a:t>Wrth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feddwl</a:t>
            </a:r>
            <a:r>
              <a:rPr lang="en-GB" dirty="0">
                <a:solidFill>
                  <a:srgbClr val="00303C"/>
                </a:solidFill>
                <a:latin typeface="Futura" panose="020B0602020204020303" pitchFamily="34" charset="-79"/>
                <a:cs typeface="Futura" panose="020B0602020204020303" pitchFamily="34" charset="-79"/>
              </a:rPr>
              <a:t> am bris </a:t>
            </a:r>
            <a:r>
              <a:rPr lang="en-GB" dirty="0" err="1">
                <a:solidFill>
                  <a:srgbClr val="00303C"/>
                </a:solidFill>
                <a:latin typeface="Futura" panose="020B0602020204020303" pitchFamily="34" charset="-79"/>
                <a:cs typeface="Futura" panose="020B0602020204020303" pitchFamily="34" charset="-79"/>
              </a:rPr>
              <a:t>uned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mae’n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bwysig</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ystyried</a:t>
            </a:r>
            <a:r>
              <a:rPr lang="en-GB" dirty="0">
                <a:solidFill>
                  <a:srgbClr val="00303C"/>
                </a:solidFill>
                <a:latin typeface="Futura" panose="020B0602020204020303" pitchFamily="34" charset="-79"/>
                <a:cs typeface="Futura" panose="020B0602020204020303" pitchFamily="34" charset="-79"/>
              </a:rPr>
              <a:t> a </a:t>
            </a:r>
            <a:r>
              <a:rPr lang="en-GB" dirty="0" err="1">
                <a:solidFill>
                  <a:srgbClr val="00303C"/>
                </a:solidFill>
                <a:latin typeface="Futura" panose="020B0602020204020303" pitchFamily="34" charset="-79"/>
                <a:cs typeface="Futura" panose="020B0602020204020303" pitchFamily="34" charset="-79"/>
              </a:rPr>
              <a:t>oes</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arnoch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angen</a:t>
            </a:r>
            <a:r>
              <a:rPr lang="en-GB" dirty="0">
                <a:solidFill>
                  <a:srgbClr val="00303C"/>
                </a:solidFill>
                <a:latin typeface="Futura" panose="020B0602020204020303" pitchFamily="34" charset="-79"/>
                <a:cs typeface="Futura" panose="020B0602020204020303" pitchFamily="34" charset="-79"/>
              </a:rPr>
              <a:t> y </a:t>
            </a:r>
            <a:r>
              <a:rPr lang="en-GB" dirty="0" err="1">
                <a:solidFill>
                  <a:srgbClr val="00303C"/>
                </a:solidFill>
                <a:latin typeface="Futura" panose="020B0602020204020303" pitchFamily="34" charset="-79"/>
                <a:cs typeface="Futura" panose="020B0602020204020303" pitchFamily="34" charset="-79"/>
              </a:rPr>
              <a:t>cyfan</a:t>
            </a:r>
            <a:r>
              <a:rPr lang="en-GB" dirty="0">
                <a:solidFill>
                  <a:srgbClr val="00303C"/>
                </a:solidFill>
                <a:latin typeface="Futura" panose="020B0602020204020303" pitchFamily="34" charset="-79"/>
                <a:cs typeface="Futura" panose="020B0602020204020303" pitchFamily="34" charset="-79"/>
              </a:rPr>
              <a:t> ai </a:t>
            </a:r>
            <a:r>
              <a:rPr lang="en-GB" dirty="0" err="1">
                <a:solidFill>
                  <a:srgbClr val="00303C"/>
                </a:solidFill>
                <a:latin typeface="Futura" panose="020B0602020204020303" pitchFamily="34" charset="-79"/>
                <a:cs typeface="Futura" panose="020B0602020204020303" pitchFamily="34" charset="-79"/>
              </a:rPr>
              <a:t>peidio</a:t>
            </a:r>
            <a:r>
              <a:rPr lang="en-GB" dirty="0">
                <a:solidFill>
                  <a:srgbClr val="00303C"/>
                </a:solidFill>
                <a:latin typeface="Futura" panose="020B0602020204020303" pitchFamily="34" charset="-79"/>
                <a:cs typeface="Futura" panose="020B0602020204020303" pitchFamily="34" charset="-79"/>
              </a:rPr>
              <a:t>. Does dim </a:t>
            </a:r>
            <a:r>
              <a:rPr lang="en-GB" dirty="0" err="1">
                <a:solidFill>
                  <a:srgbClr val="00303C"/>
                </a:solidFill>
                <a:latin typeface="Futura" panose="020B0602020204020303" pitchFamily="34" charset="-79"/>
                <a:cs typeface="Futura" panose="020B0602020204020303" pitchFamily="34" charset="-79"/>
              </a:rPr>
              <a:t>pwynt</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prynu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bocs</a:t>
            </a:r>
            <a:r>
              <a:rPr lang="en-GB" dirty="0">
                <a:solidFill>
                  <a:srgbClr val="00303C"/>
                </a:solidFill>
                <a:latin typeface="Futura" panose="020B0602020204020303" pitchFamily="34" charset="-79"/>
                <a:cs typeface="Futura" panose="020B0602020204020303" pitchFamily="34" charset="-79"/>
              </a:rPr>
              <a:t> o 9 </a:t>
            </a:r>
            <a:r>
              <a:rPr lang="en-GB" dirty="0" err="1">
                <a:solidFill>
                  <a:srgbClr val="00303C"/>
                </a:solidFill>
                <a:latin typeface="Futura" panose="020B0602020204020303" pitchFamily="34" charset="-79"/>
                <a:cs typeface="Futura" panose="020B0602020204020303" pitchFamily="34" charset="-79"/>
              </a:rPr>
              <a:t>ŵy</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os</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ydych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mynd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ddefnyddio</a:t>
            </a:r>
            <a:r>
              <a:rPr lang="en-GB" dirty="0">
                <a:solidFill>
                  <a:srgbClr val="00303C"/>
                </a:solidFill>
                <a:latin typeface="Futura" panose="020B0602020204020303" pitchFamily="34" charset="-79"/>
                <a:cs typeface="Futura" panose="020B0602020204020303" pitchFamily="34" charset="-79"/>
              </a:rPr>
              <a:t> 3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unig</a:t>
            </a:r>
            <a:r>
              <a:rPr lang="en-GB" dirty="0">
                <a:solidFill>
                  <a:srgbClr val="00303C"/>
                </a:solidFill>
                <a:latin typeface="Futura" panose="020B0602020204020303" pitchFamily="34" charset="-79"/>
                <a:cs typeface="Futura" panose="020B0602020204020303" pitchFamily="34" charset="-79"/>
              </a:rPr>
              <a:t> a </a:t>
            </a:r>
            <a:r>
              <a:rPr lang="en-GB" dirty="0" err="1">
                <a:solidFill>
                  <a:srgbClr val="00303C"/>
                </a:solidFill>
                <a:latin typeface="Futura" panose="020B0602020204020303" pitchFamily="34" charset="-79"/>
                <a:cs typeface="Futura" panose="020B0602020204020303" pitchFamily="34" charset="-79"/>
              </a:rPr>
              <a:t>bydd</a:t>
            </a:r>
            <a:r>
              <a:rPr lang="en-GB" dirty="0">
                <a:solidFill>
                  <a:srgbClr val="00303C"/>
                </a:solidFill>
                <a:latin typeface="Futura" panose="020B0602020204020303" pitchFamily="34" charset="-79"/>
                <a:cs typeface="Futura" panose="020B0602020204020303" pitchFamily="34" charset="-79"/>
              </a:rPr>
              <a:t> y </a:t>
            </a:r>
            <a:r>
              <a:rPr lang="en-GB" dirty="0" err="1">
                <a:solidFill>
                  <a:srgbClr val="00303C"/>
                </a:solidFill>
                <a:latin typeface="Futura" panose="020B0602020204020303" pitchFamily="34" charset="-79"/>
                <a:cs typeface="Futura" panose="020B0602020204020303" pitchFamily="34" charset="-79"/>
              </a:rPr>
              <a:t>gweddill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mynd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wastraff</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byddai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hyn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golygu</a:t>
            </a:r>
            <a:r>
              <a:rPr lang="en-GB" dirty="0">
                <a:solidFill>
                  <a:srgbClr val="00303C"/>
                </a:solidFill>
                <a:latin typeface="Futura" panose="020B0602020204020303" pitchFamily="34" charset="-79"/>
                <a:cs typeface="Futura" panose="020B0602020204020303" pitchFamily="34" charset="-79"/>
              </a:rPr>
              <a:t> bod y pris </a:t>
            </a:r>
            <a:r>
              <a:rPr lang="en-GB" dirty="0" err="1">
                <a:solidFill>
                  <a:srgbClr val="00303C"/>
                </a:solidFill>
                <a:latin typeface="Futura" panose="020B0602020204020303" pitchFamily="34" charset="-79"/>
                <a:cs typeface="Futura" panose="020B0602020204020303" pitchFamily="34" charset="-79"/>
              </a:rPr>
              <a:t>uned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fesul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ŵy</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defnyddiol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uwch</a:t>
            </a:r>
            <a:r>
              <a:rPr lang="en-GB" dirty="0">
                <a:solidFill>
                  <a:srgbClr val="00303C"/>
                </a:solidFill>
                <a:latin typeface="Futura" panose="020B0602020204020303" pitchFamily="34" charset="-79"/>
                <a:cs typeface="Futura" panose="020B0602020204020303" pitchFamily="34" charset="-79"/>
              </a:rPr>
              <a:t> o </a:t>
            </a:r>
            <a:r>
              <a:rPr lang="en-GB" dirty="0" err="1">
                <a:solidFill>
                  <a:srgbClr val="00303C"/>
                </a:solidFill>
                <a:latin typeface="Futura" panose="020B0602020204020303" pitchFamily="34" charset="-79"/>
                <a:cs typeface="Futura" panose="020B0602020204020303" pitchFamily="34" charset="-79"/>
              </a:rPr>
              <a:t>lawer</a:t>
            </a:r>
            <a:r>
              <a:rPr lang="en-GB" dirty="0">
                <a:solidFill>
                  <a:srgbClr val="00303C"/>
                </a:solidFill>
                <a:latin typeface="Futura" panose="020B0602020204020303" pitchFamily="34" charset="-79"/>
                <a:cs typeface="Futura" panose="020B0602020204020303" pitchFamily="34" charset="-79"/>
              </a:rPr>
              <a:t>.</a:t>
            </a:r>
          </a:p>
        </p:txBody>
      </p:sp>
      <p:pic>
        <p:nvPicPr>
          <p:cNvPr id="10" name="Picture 9">
            <a:extLst>
              <a:ext uri="{FF2B5EF4-FFF2-40B4-BE49-F238E27FC236}">
                <a16:creationId xmlns:a16="http://schemas.microsoft.com/office/drawing/2014/main" id="{DCC783A5-9392-8A42-8A82-3BDFC7A7C281}"/>
              </a:ext>
            </a:extLst>
          </p:cNvPr>
          <p:cNvPicPr>
            <a:picLocks noChangeAspect="1"/>
          </p:cNvPicPr>
          <p:nvPr/>
        </p:nvPicPr>
        <p:blipFill>
          <a:blip r:embed="rId3"/>
          <a:stretch>
            <a:fillRect/>
          </a:stretch>
        </p:blipFill>
        <p:spPr>
          <a:xfrm>
            <a:off x="865813" y="1678636"/>
            <a:ext cx="10761813" cy="1903450"/>
          </a:xfrm>
          <a:prstGeom prst="rect">
            <a:avLst/>
          </a:prstGeom>
        </p:spPr>
      </p:pic>
    </p:spTree>
    <p:extLst>
      <p:ext uri="{BB962C8B-B14F-4D97-AF65-F5344CB8AC3E}">
        <p14:creationId xmlns:p14="http://schemas.microsoft.com/office/powerpoint/2010/main" val="329563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408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39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68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95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860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37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03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310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482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383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7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6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55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189A3-7BCC-DB44-8D5C-3624677E3E47}"/>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5D256EA7-2D01-BE40-A248-1E08DA62F7E3}"/>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4" name="Straight Connector 3">
            <a:extLst>
              <a:ext uri="{FF2B5EF4-FFF2-40B4-BE49-F238E27FC236}">
                <a16:creationId xmlns:a16="http://schemas.microsoft.com/office/drawing/2014/main" id="{249AE18F-AFF9-034A-B262-0B70044515C2}"/>
              </a:ext>
            </a:extLst>
          </p:cNvPr>
          <p:cNvCxnSpPr>
            <a:cxnSpLocks/>
          </p:cNvCxnSpPr>
          <p:nvPr/>
        </p:nvCxnSpPr>
        <p:spPr>
          <a:xfrm>
            <a:off x="1190259" y="894051"/>
            <a:ext cx="2498514"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9C8FAB76-11A8-7049-BD26-FDB805BA0435}"/>
              </a:ext>
            </a:extLst>
          </p:cNvPr>
          <p:cNvSpPr txBox="1"/>
          <p:nvPr/>
        </p:nvSpPr>
        <p:spPr>
          <a:xfrm>
            <a:off x="506654" y="1264668"/>
            <a:ext cx="10703560" cy="4524315"/>
          </a:xfrm>
          <a:prstGeom prst="rect">
            <a:avLst/>
          </a:prstGeom>
          <a:noFill/>
        </p:spPr>
        <p:txBody>
          <a:bodyPr wrap="square" rtlCol="0">
            <a:spAutoFit/>
          </a:bodyPr>
          <a:lstStyle/>
          <a:p>
            <a:r>
              <a:rPr lang="en-GB" dirty="0" err="1">
                <a:latin typeface="Futura Medium" panose="020B0602020204020303" pitchFamily="34" charset="-79"/>
                <a:cs typeface="Futura Medium" panose="020B0602020204020303" pitchFamily="34" charset="-79"/>
              </a:rPr>
              <a:t>Darllenwch</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proffiliau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cyfryngau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cymdeithasol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canlynol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pobl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mewn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gwahanol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ddosbarthiadau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oedran</a:t>
            </a:r>
            <a:r>
              <a:rPr lang="en-GB" dirty="0">
                <a:latin typeface="Futura Medium" panose="020B0602020204020303" pitchFamily="34" charset="-79"/>
                <a:cs typeface="Futura Medium" panose="020B0602020204020303" pitchFamily="34" charset="-79"/>
              </a:rPr>
              <a:t>. </a:t>
            </a:r>
          </a:p>
          <a:p>
            <a:endParaRPr lang="en-GB" dirty="0">
              <a:latin typeface="Futura Medium" panose="020B0602020204020303" pitchFamily="34" charset="-79"/>
              <a:cs typeface="Futura Medium" panose="020B0602020204020303" pitchFamily="34" charset="-79"/>
            </a:endParaRPr>
          </a:p>
          <a:p>
            <a:r>
              <a:rPr lang="en-GB" dirty="0">
                <a:latin typeface="Futura Medium" panose="020B0602020204020303" pitchFamily="34" charset="-79"/>
                <a:cs typeface="Futura Medium" panose="020B0602020204020303" pitchFamily="34" charset="-79"/>
              </a:rPr>
              <a:t>1.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pob</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unigolyn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nodwch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beth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rydych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credu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yw’r</a:t>
            </a:r>
            <a:r>
              <a:rPr lang="en-GB" dirty="0">
                <a:latin typeface="Futura Medium" panose="020B0602020204020303" pitchFamily="34" charset="-79"/>
                <a:cs typeface="Futura Medium" panose="020B0602020204020303" pitchFamily="34" charset="-79"/>
              </a:rPr>
              <a:t> tri </a:t>
            </a:r>
            <a:r>
              <a:rPr lang="en-GB" dirty="0" err="1">
                <a:latin typeface="Futura Medium" panose="020B0602020204020303" pitchFamily="34" charset="-79"/>
                <a:cs typeface="Futura Medium" panose="020B0602020204020303" pitchFamily="34" charset="-79"/>
              </a:rPr>
              <a:t>dylanwad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mwyaf</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ffordd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maen</a:t>
            </a:r>
            <a:r>
              <a:rPr lang="en-GB" dirty="0">
                <a:latin typeface="Futura Medium" panose="020B0602020204020303" pitchFamily="34" charset="-79"/>
                <a:cs typeface="Futura Medium" panose="020B0602020204020303" pitchFamily="34" charset="-79"/>
              </a:rPr>
              <a:t>  </a:t>
            </a:r>
          </a:p>
          <a:p>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nhw’n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gwario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Rhowch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resymau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eich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atebion</a:t>
            </a:r>
            <a:r>
              <a:rPr lang="en-GB" dirty="0">
                <a:latin typeface="Futura Medium" panose="020B0602020204020303" pitchFamily="34" charset="-79"/>
                <a:cs typeface="Futura Medium" panose="020B0602020204020303" pitchFamily="34" charset="-79"/>
              </a:rPr>
              <a:t>.</a:t>
            </a:r>
          </a:p>
          <a:p>
            <a:endParaRPr lang="en-GB" dirty="0">
              <a:latin typeface="Futura Medium" panose="020B0602020204020303" pitchFamily="34" charset="-79"/>
              <a:cs typeface="Futura Medium" panose="020B0602020204020303" pitchFamily="34" charset="-79"/>
            </a:endParaRPr>
          </a:p>
          <a:p>
            <a:r>
              <a:rPr lang="en-GB" dirty="0">
                <a:latin typeface="Futura Medium" panose="020B0602020204020303" pitchFamily="34" charset="-79"/>
                <a:cs typeface="Futura Medium" panose="020B0602020204020303" pitchFamily="34" charset="-79"/>
              </a:rPr>
              <a:t>2. </a:t>
            </a:r>
            <a:r>
              <a:rPr lang="en-GB" dirty="0" err="1">
                <a:latin typeface="Futura Medium" panose="020B0602020204020303" pitchFamily="34" charset="-79"/>
                <a:cs typeface="Futura Medium" panose="020B0602020204020303" pitchFamily="34" charset="-79"/>
              </a:rPr>
              <a:t>Pwy</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debygol</a:t>
            </a:r>
            <a:r>
              <a:rPr lang="en-GB" dirty="0">
                <a:latin typeface="Futura Medium" panose="020B0602020204020303" pitchFamily="34" charset="-79"/>
                <a:cs typeface="Futura Medium" panose="020B0602020204020303" pitchFamily="34" charset="-79"/>
              </a:rPr>
              <a:t> o </a:t>
            </a:r>
            <a:r>
              <a:rPr lang="en-GB" dirty="0" err="1">
                <a:latin typeface="Futura Medium" panose="020B0602020204020303" pitchFamily="34" charset="-79"/>
                <a:cs typeface="Futura Medium" panose="020B0602020204020303" pitchFamily="34" charset="-79"/>
              </a:rPr>
              <a:t>fod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â’r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incwm</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gwario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mwyaf</a:t>
            </a:r>
            <a:r>
              <a:rPr lang="en-GB" dirty="0">
                <a:latin typeface="Futura Medium" panose="020B0602020204020303" pitchFamily="34" charset="-79"/>
                <a:cs typeface="Futura Medium" panose="020B0602020204020303" pitchFamily="34" charset="-79"/>
              </a:rPr>
              <a:t> a </a:t>
            </a:r>
            <a:r>
              <a:rPr lang="en-GB" dirty="0" err="1">
                <a:latin typeface="Futura Medium" panose="020B0602020204020303" pitchFamily="34" charset="-79"/>
                <a:cs typeface="Futura Medium" panose="020B0602020204020303" pitchFamily="34" charset="-79"/>
              </a:rPr>
              <a:t>lleiaf</a:t>
            </a:r>
            <a:r>
              <a:rPr lang="en-GB" dirty="0">
                <a:latin typeface="Futura Medium" panose="020B0602020204020303" pitchFamily="34" charset="-79"/>
                <a:cs typeface="Futura Medium" panose="020B0602020204020303" pitchFamily="34" charset="-79"/>
              </a:rPr>
              <a:t>? Sut </a:t>
            </a:r>
            <a:r>
              <a:rPr lang="en-GB" dirty="0" err="1">
                <a:latin typeface="Futura Medium" panose="020B0602020204020303" pitchFamily="34" charset="-79"/>
                <a:cs typeface="Futura Medium" panose="020B0602020204020303" pitchFamily="34" charset="-79"/>
              </a:rPr>
              <a:t>gallai</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hyn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effeithio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ffordd</a:t>
            </a:r>
            <a:r>
              <a:rPr lang="en-GB" dirty="0">
                <a:latin typeface="Futura Medium" panose="020B0602020204020303" pitchFamily="34" charset="-79"/>
                <a:cs typeface="Futura Medium" panose="020B0602020204020303" pitchFamily="34" charset="-79"/>
              </a:rPr>
              <a:t>  </a:t>
            </a:r>
          </a:p>
          <a:p>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mae’n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gwario</a:t>
            </a:r>
            <a:r>
              <a:rPr lang="en-GB" dirty="0">
                <a:latin typeface="Futura Medium" panose="020B0602020204020303" pitchFamily="34" charset="-79"/>
                <a:cs typeface="Futura Medium" panose="020B0602020204020303" pitchFamily="34" charset="-79"/>
              </a:rPr>
              <a:t>?</a:t>
            </a:r>
            <a:br>
              <a:rPr lang="en-GB" dirty="0">
                <a:latin typeface="Futura Medium" panose="020B0602020204020303" pitchFamily="34" charset="-79"/>
                <a:cs typeface="Futura Medium" panose="020B0602020204020303" pitchFamily="34" charset="-79"/>
              </a:rPr>
            </a:br>
            <a:endParaRPr lang="en-GB" dirty="0">
              <a:latin typeface="Futura Medium" panose="020B0602020204020303" pitchFamily="34" charset="-79"/>
              <a:cs typeface="Futura Medium" panose="020B0602020204020303" pitchFamily="34" charset="-79"/>
            </a:endParaRPr>
          </a:p>
          <a:p>
            <a:r>
              <a:rPr lang="en-GB" dirty="0">
                <a:latin typeface="Futura Medium" panose="020B0602020204020303" pitchFamily="34" charset="-79"/>
                <a:cs typeface="Futura Medium" panose="020B0602020204020303" pitchFamily="34" charset="-79"/>
              </a:rPr>
              <a:t>3. </a:t>
            </a:r>
            <a:r>
              <a:rPr lang="en-GB" dirty="0" err="1">
                <a:latin typeface="Futura Medium" panose="020B0602020204020303" pitchFamily="34" charset="-79"/>
                <a:cs typeface="Futura Medium" panose="020B0602020204020303" pitchFamily="34" charset="-79"/>
              </a:rPr>
              <a:t>Pwy</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debygol</a:t>
            </a:r>
            <a:r>
              <a:rPr lang="en-GB" dirty="0">
                <a:latin typeface="Futura Medium" panose="020B0602020204020303" pitchFamily="34" charset="-79"/>
                <a:cs typeface="Futura Medium" panose="020B0602020204020303" pitchFamily="34" charset="-79"/>
              </a:rPr>
              <a:t> o </a:t>
            </a:r>
            <a:r>
              <a:rPr lang="en-GB" dirty="0" err="1">
                <a:latin typeface="Futura Medium" panose="020B0602020204020303" pitchFamily="34" charset="-79"/>
                <a:cs typeface="Futura Medium" panose="020B0602020204020303" pitchFamily="34" charset="-79"/>
              </a:rPr>
              <a:t>gael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ei</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ddylanwadu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fwyaf</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gan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gyfryngau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cymdeithasol</a:t>
            </a:r>
            <a:r>
              <a:rPr lang="en-GB" dirty="0">
                <a:latin typeface="Futura Medium" panose="020B0602020204020303" pitchFamily="34" charset="-79"/>
                <a:cs typeface="Futura Medium" panose="020B0602020204020303" pitchFamily="34" charset="-79"/>
              </a:rPr>
              <a:t>? Sut </a:t>
            </a:r>
            <a:r>
              <a:rPr lang="en-GB" dirty="0" err="1">
                <a:latin typeface="Futura Medium" panose="020B0602020204020303" pitchFamily="34" charset="-79"/>
                <a:cs typeface="Futura Medium" panose="020B0602020204020303" pitchFamily="34" charset="-79"/>
              </a:rPr>
              <a:t>bydd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hyn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a:t>
            </a:r>
          </a:p>
          <a:p>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effeithio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ffordd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mae’n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gwario</a:t>
            </a:r>
            <a:r>
              <a:rPr lang="en-GB" dirty="0">
                <a:latin typeface="Futura Medium" panose="020B0602020204020303" pitchFamily="34" charset="-79"/>
                <a:cs typeface="Futura Medium" panose="020B0602020204020303" pitchFamily="34" charset="-79"/>
              </a:rPr>
              <a:t>?</a:t>
            </a:r>
          </a:p>
          <a:p>
            <a:endParaRPr lang="en-GB" dirty="0">
              <a:latin typeface="Futura Medium" panose="020B0602020204020303" pitchFamily="34" charset="-79"/>
              <a:cs typeface="Futura Medium" panose="020B0602020204020303" pitchFamily="34" charset="-79"/>
            </a:endParaRPr>
          </a:p>
          <a:p>
            <a:r>
              <a:rPr lang="en-GB" dirty="0">
                <a:latin typeface="Futura Medium" panose="020B0602020204020303" pitchFamily="34" charset="-79"/>
                <a:cs typeface="Futura Medium" panose="020B0602020204020303" pitchFamily="34" charset="-79"/>
              </a:rPr>
              <a:t>4. Mae </a:t>
            </a:r>
            <a:r>
              <a:rPr lang="en-GB" dirty="0" err="1">
                <a:latin typeface="Futura Medium" panose="020B0602020204020303" pitchFamily="34" charset="-79"/>
                <a:cs typeface="Futura Medium" panose="020B0602020204020303" pitchFamily="34" charset="-79"/>
              </a:rPr>
              <a:t>hysbysebwyr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treulio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llawer</a:t>
            </a:r>
            <a:r>
              <a:rPr lang="en-GB" dirty="0">
                <a:latin typeface="Futura Medium" panose="020B0602020204020303" pitchFamily="34" charset="-79"/>
                <a:cs typeface="Futura Medium" panose="020B0602020204020303" pitchFamily="34" charset="-79"/>
              </a:rPr>
              <a:t> o </a:t>
            </a:r>
            <a:r>
              <a:rPr lang="en-GB" dirty="0" err="1">
                <a:latin typeface="Futura Medium" panose="020B0602020204020303" pitchFamily="34" charset="-79"/>
                <a:cs typeface="Futura Medium" panose="020B0602020204020303" pitchFamily="34" charset="-79"/>
              </a:rPr>
              <a:t>amser</a:t>
            </a:r>
            <a:r>
              <a:rPr lang="en-GB" dirty="0">
                <a:latin typeface="Futura Medium" panose="020B0602020204020303" pitchFamily="34" charset="-79"/>
                <a:cs typeface="Futura Medium" panose="020B0602020204020303" pitchFamily="34" charset="-79"/>
              </a:rPr>
              <a:t> ac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gwario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llawer</a:t>
            </a:r>
            <a:r>
              <a:rPr lang="en-GB" dirty="0">
                <a:latin typeface="Futura Medium" panose="020B0602020204020303" pitchFamily="34" charset="-79"/>
                <a:cs typeface="Futura Medium" panose="020B0602020204020303" pitchFamily="34" charset="-79"/>
              </a:rPr>
              <a:t> o </a:t>
            </a:r>
            <a:r>
              <a:rPr lang="en-GB" dirty="0" err="1">
                <a:latin typeface="Futura Medium" panose="020B0602020204020303" pitchFamily="34" charset="-79"/>
                <a:cs typeface="Futura Medium" panose="020B0602020204020303" pitchFamily="34" charset="-79"/>
              </a:rPr>
              <a:t>arian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ddeall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beth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sy’n</a:t>
            </a:r>
            <a:r>
              <a:rPr lang="en-GB" dirty="0">
                <a:latin typeface="Futura Medium" panose="020B0602020204020303" pitchFamily="34" charset="-79"/>
                <a:cs typeface="Futura Medium" panose="020B0602020204020303" pitchFamily="34" charset="-79"/>
              </a:rPr>
              <a:t>  </a:t>
            </a:r>
          </a:p>
          <a:p>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dylanwadu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ffordd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mae</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cwsmeriaid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gwario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Ydych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chi’n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credu</a:t>
            </a:r>
            <a:r>
              <a:rPr lang="en-GB" dirty="0">
                <a:latin typeface="Futura Medium" panose="020B0602020204020303" pitchFamily="34" charset="-79"/>
                <a:cs typeface="Futura Medium" panose="020B0602020204020303" pitchFamily="34" charset="-79"/>
              </a:rPr>
              <a:t> bod </a:t>
            </a:r>
            <a:r>
              <a:rPr lang="en-GB" dirty="0" err="1">
                <a:latin typeface="Futura Medium" panose="020B0602020204020303" pitchFamily="34" charset="-79"/>
                <a:cs typeface="Futura Medium" panose="020B0602020204020303" pitchFamily="34" charset="-79"/>
              </a:rPr>
              <a:t>hyn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ddefnydd</a:t>
            </a:r>
            <a:r>
              <a:rPr lang="en-GB" dirty="0">
                <a:latin typeface="Futura Medium" panose="020B0602020204020303" pitchFamily="34" charset="-79"/>
                <a:cs typeface="Futura Medium" panose="020B0602020204020303" pitchFamily="34" charset="-79"/>
              </a:rPr>
              <a:t> </a:t>
            </a:r>
            <a:br>
              <a:rPr lang="en-GB" dirty="0">
                <a:latin typeface="Futura Medium" panose="020B0602020204020303" pitchFamily="34" charset="-79"/>
                <a:cs typeface="Futura Medium" panose="020B0602020204020303" pitchFamily="34" charset="-79"/>
              </a:rPr>
            </a:br>
            <a:r>
              <a:rPr lang="en-GB" dirty="0">
                <a:latin typeface="Futura Medium" panose="020B0602020204020303" pitchFamily="34" charset="-79"/>
                <a:cs typeface="Futura Medium" panose="020B0602020204020303" pitchFamily="34" charset="-79"/>
              </a:rPr>
              <a:t>    da o </a:t>
            </a:r>
            <a:r>
              <a:rPr lang="en-GB" dirty="0" err="1">
                <a:latin typeface="Futura Medium" panose="020B0602020204020303" pitchFamily="34" charset="-79"/>
                <a:cs typeface="Futura Medium" panose="020B0602020204020303" pitchFamily="34" charset="-79"/>
              </a:rPr>
              <a:t>arian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Rhowch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resymau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eich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ateb</a:t>
            </a:r>
            <a:r>
              <a:rPr lang="en-GB" dirty="0">
                <a:latin typeface="Futura Medium" panose="020B0602020204020303" pitchFamily="34" charset="-79"/>
                <a:cs typeface="Futura Medium" panose="020B0602020204020303" pitchFamily="34" charset="-79"/>
              </a:rPr>
              <a:t>.</a:t>
            </a:r>
          </a:p>
          <a:p>
            <a:endParaRPr lang="en-US" dirty="0"/>
          </a:p>
        </p:txBody>
      </p:sp>
    </p:spTree>
    <p:extLst>
      <p:ext uri="{BB962C8B-B14F-4D97-AF65-F5344CB8AC3E}">
        <p14:creationId xmlns:p14="http://schemas.microsoft.com/office/powerpoint/2010/main" val="256754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3202C-1622-C842-B0E1-16CFD66B3C70}"/>
              </a:ext>
            </a:extLst>
          </p:cNvPr>
          <p:cNvPicPr/>
          <p:nvPr/>
        </p:nvPicPr>
        <p:blipFill>
          <a:blip r:embed="rId2"/>
          <a:stretch>
            <a:fillRect/>
          </a:stretch>
        </p:blipFill>
        <p:spPr>
          <a:xfrm>
            <a:off x="506654" y="401285"/>
            <a:ext cx="761629" cy="602956"/>
          </a:xfrm>
          <a:prstGeom prst="rect">
            <a:avLst/>
          </a:prstGeom>
        </p:spPr>
      </p:pic>
      <p:sp>
        <p:nvSpPr>
          <p:cNvPr id="3" name="TextBox 2">
            <a:extLst>
              <a:ext uri="{FF2B5EF4-FFF2-40B4-BE49-F238E27FC236}">
                <a16:creationId xmlns:a16="http://schemas.microsoft.com/office/drawing/2014/main" id="{11A7D3A9-1E4D-864D-ACCC-E33555CF57A2}"/>
              </a:ext>
            </a:extLst>
          </p:cNvPr>
          <p:cNvSpPr txBox="1"/>
          <p:nvPr/>
        </p:nvSpPr>
        <p:spPr>
          <a:xfrm>
            <a:off x="1095933" y="47193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4" name="Straight Connector 3">
            <a:extLst>
              <a:ext uri="{FF2B5EF4-FFF2-40B4-BE49-F238E27FC236}">
                <a16:creationId xmlns:a16="http://schemas.microsoft.com/office/drawing/2014/main" id="{8B0F5AB7-67CD-0F4B-A511-0A650BB55F20}"/>
              </a:ext>
            </a:extLst>
          </p:cNvPr>
          <p:cNvCxnSpPr>
            <a:cxnSpLocks/>
          </p:cNvCxnSpPr>
          <p:nvPr/>
        </p:nvCxnSpPr>
        <p:spPr>
          <a:xfrm>
            <a:off x="1190259" y="894051"/>
            <a:ext cx="246734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730487BF-AAE8-1B41-8C22-E1EA0FB314C6}"/>
              </a:ext>
            </a:extLst>
          </p:cNvPr>
          <p:cNvSpPr txBox="1"/>
          <p:nvPr/>
        </p:nvSpPr>
        <p:spPr>
          <a:xfrm>
            <a:off x="3971290" y="1336752"/>
            <a:ext cx="7519670" cy="4524315"/>
          </a:xfrm>
          <a:prstGeom prst="rect">
            <a:avLst/>
          </a:prstGeom>
          <a:noFill/>
        </p:spPr>
        <p:txBody>
          <a:bodyPr wrap="square" rtlCol="0">
            <a:spAutoFit/>
          </a:bodyPr>
          <a:lstStyle/>
          <a:p>
            <a:r>
              <a:rPr lang="en-GB" b="1" dirty="0" err="1">
                <a:solidFill>
                  <a:srgbClr val="009FE3"/>
                </a:solidFill>
                <a:latin typeface="FUTURA MEDIUM" panose="020B0602020204020303" pitchFamily="34" charset="-79"/>
                <a:cs typeface="FUTURA MEDIUM" panose="020B0602020204020303" pitchFamily="34" charset="-79"/>
              </a:rPr>
              <a:t>Amdanaf</a:t>
            </a:r>
            <a:r>
              <a:rPr lang="en-GB" b="1" dirty="0">
                <a:solidFill>
                  <a:srgbClr val="009FE3"/>
                </a:solidFill>
                <a:latin typeface="FUTURA MEDIUM" panose="020B0602020204020303" pitchFamily="34" charset="-79"/>
                <a:cs typeface="FUTURA MEDIUM" panose="020B0602020204020303" pitchFamily="34" charset="-79"/>
              </a:rPr>
              <a:t> </a:t>
            </a:r>
            <a:r>
              <a:rPr lang="en-GB" b="1" dirty="0" err="1">
                <a:solidFill>
                  <a:srgbClr val="009FE3"/>
                </a:solidFill>
                <a:latin typeface="FUTURA MEDIUM" panose="020B0602020204020303" pitchFamily="34" charset="-79"/>
                <a:cs typeface="FUTURA MEDIUM" panose="020B0602020204020303" pitchFamily="34" charset="-79"/>
              </a:rPr>
              <a:t>i</a:t>
            </a:r>
            <a:endParaRPr lang="en-GB" b="1" dirty="0">
              <a:solidFill>
                <a:srgbClr val="009FE3"/>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MEDIUM" panose="020B0602020204020303" pitchFamily="34" charset="-79"/>
                <a:cs typeface="FUTURA MEDIUM" panose="020B0602020204020303" pitchFamily="34" charset="-79"/>
              </a:rPr>
              <a:t>Rhywedd</a:t>
            </a:r>
            <a:r>
              <a:rPr lang="en-GB" b="1"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Benywaidd</a:t>
            </a:r>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MEDIUM" panose="020B0602020204020303" pitchFamily="34" charset="-79"/>
                <a:cs typeface="FUTURA MEDIUM" panose="020B0602020204020303" pitchFamily="34" charset="-79"/>
              </a:rPr>
              <a:t>Oedran:</a:t>
            </a:r>
            <a:r>
              <a:rPr lang="en-GB" dirty="0">
                <a:solidFill>
                  <a:srgbClr val="00303C"/>
                </a:solidFill>
                <a:latin typeface="Futura Medium" panose="020B0602020204020303" pitchFamily="34" charset="-79"/>
                <a:cs typeface="Futura Medium" panose="020B0602020204020303" pitchFamily="34" charset="-79"/>
              </a:rPr>
              <a:t>16</a:t>
            </a:r>
          </a:p>
          <a:p>
            <a:r>
              <a:rPr lang="en-GB" b="1" dirty="0" err="1">
                <a:solidFill>
                  <a:srgbClr val="00303C"/>
                </a:solidFill>
                <a:latin typeface="FUTURA MEDIUM" panose="020B0602020204020303" pitchFamily="34" charset="-79"/>
                <a:cs typeface="FUTURA MEDIUM" panose="020B0602020204020303" pitchFamily="34" charset="-79"/>
              </a:rPr>
              <a:t>Lleoliad</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Sir </a:t>
            </a:r>
            <a:r>
              <a:rPr lang="en-GB" dirty="0" err="1">
                <a:solidFill>
                  <a:srgbClr val="00303C"/>
                </a:solidFill>
                <a:latin typeface="Futura Medium" panose="020B0602020204020303" pitchFamily="34" charset="-79"/>
                <a:cs typeface="Futura Medium" panose="020B0602020204020303" pitchFamily="34" charset="-79"/>
              </a:rPr>
              <a:t>Gaerfyrddin</a:t>
            </a:r>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MEDIUM" panose="020B0602020204020303" pitchFamily="34" charset="-79"/>
                <a:cs typeface="FUTURA MEDIUM" panose="020B0602020204020303" pitchFamily="34" charset="-79"/>
              </a:rPr>
              <a:t>Tref: </a:t>
            </a:r>
            <a:r>
              <a:rPr lang="en-GB" dirty="0">
                <a:solidFill>
                  <a:srgbClr val="00303C"/>
                </a:solidFill>
                <a:latin typeface="Futura Medium" panose="020B0602020204020303" pitchFamily="34" charset="-79"/>
                <a:cs typeface="Futura Medium" panose="020B0602020204020303" pitchFamily="34" charset="-79"/>
              </a:rPr>
              <a:t>Llanelli</a:t>
            </a:r>
          </a:p>
          <a:p>
            <a:r>
              <a:rPr lang="en-GB" b="1" dirty="0" err="1">
                <a:solidFill>
                  <a:srgbClr val="00303C"/>
                </a:solidFill>
                <a:latin typeface="FUTURA MEDIUM" panose="020B0602020204020303" pitchFamily="34" charset="-79"/>
                <a:cs typeface="FUTURA MEDIUM" panose="020B0602020204020303" pitchFamily="34" charset="-79"/>
              </a:rPr>
              <a:t>Cyflogaeth</a:t>
            </a:r>
            <a:r>
              <a:rPr lang="en-GB" b="1"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Myfyriwr</a:t>
            </a:r>
            <a:r>
              <a:rPr lang="en-GB" dirty="0">
                <a:solidFill>
                  <a:srgbClr val="00303C"/>
                </a:solidFill>
                <a:latin typeface="Futura Medium" panose="020B0602020204020303" pitchFamily="34" charset="-79"/>
                <a:cs typeface="Futura Medium" panose="020B0602020204020303" pitchFamily="34" charset="-79"/>
              </a:rPr>
              <a:t> - </a:t>
            </a:r>
            <a:r>
              <a:rPr lang="en-GB" dirty="0" err="1">
                <a:solidFill>
                  <a:srgbClr val="00303C"/>
                </a:solidFill>
                <a:latin typeface="Futura Medium" panose="020B0602020204020303" pitchFamily="34" charset="-79"/>
                <a:cs typeface="Futura Medium" panose="020B0602020204020303" pitchFamily="34" charset="-79"/>
              </a:rPr>
              <a:t>newydd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ddechrau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Safon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Uwch</a:t>
            </a:r>
            <a:endParaRPr lang="en-GB" dirty="0">
              <a:solidFill>
                <a:srgbClr val="00303C"/>
              </a:solidFill>
              <a:latin typeface="Futura Medium" panose="020B0602020204020303" pitchFamily="34" charset="-79"/>
              <a:cs typeface="Futura Medium" panose="020B0602020204020303" pitchFamily="34" charset="-79"/>
            </a:endParaRP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B0F0"/>
                </a:solidFill>
                <a:latin typeface="FUTURA MEDIUM" panose="020B0602020204020303" pitchFamily="34" charset="-79"/>
                <a:cs typeface="FUTURA MEDIUM" panose="020B0602020204020303" pitchFamily="34" charset="-79"/>
              </a:rPr>
              <a:t>Gweithgareddau</a:t>
            </a:r>
            <a:r>
              <a:rPr lang="en-GB" b="1" dirty="0">
                <a:solidFill>
                  <a:srgbClr val="00B0F0"/>
                </a:solidFill>
                <a:latin typeface="FUTURA MEDIUM" panose="020B0602020204020303" pitchFamily="34" charset="-79"/>
                <a:cs typeface="FUTURA MEDIUM" panose="020B0602020204020303" pitchFamily="34" charset="-79"/>
              </a:rPr>
              <a:t> a </a:t>
            </a:r>
            <a:r>
              <a:rPr lang="en-GB" b="1" dirty="0" err="1">
                <a:solidFill>
                  <a:srgbClr val="00B0F0"/>
                </a:solidFill>
                <a:latin typeface="FUTURA MEDIUM" panose="020B0602020204020303" pitchFamily="34" charset="-79"/>
                <a:cs typeface="FUTURA MEDIUM" panose="020B0602020204020303" pitchFamily="34" charset="-79"/>
              </a:rPr>
              <a:t>Diddordebau</a:t>
            </a:r>
            <a:endParaRPr lang="en-GB" b="1" dirty="0">
              <a:solidFill>
                <a:srgbClr val="00B0F0"/>
              </a:solidFill>
              <a:latin typeface="FUTURA MEDIUM" panose="020B0602020204020303" pitchFamily="34" charset="-79"/>
              <a:cs typeface="FUTURA MEDIUM" panose="020B0602020204020303" pitchFamily="34" charset="-79"/>
            </a:endParaRPr>
          </a:p>
          <a:p>
            <a:r>
              <a:rPr lang="en-GB" dirty="0" err="1">
                <a:solidFill>
                  <a:srgbClr val="00303C"/>
                </a:solidFill>
                <a:latin typeface="Futura Medium" panose="020B0602020204020303" pitchFamily="34" charset="-79"/>
                <a:cs typeface="Futura Medium" panose="020B0602020204020303" pitchFamily="34" charset="-79"/>
              </a:rPr>
              <a:t>Darllen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pêl-droed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coginio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enwedig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pobi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creu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blogiau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fideo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fy</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nghath</a:t>
            </a:r>
            <a:r>
              <a:rPr lang="en-GB" dirty="0">
                <a:solidFill>
                  <a:srgbClr val="00303C"/>
                </a:solidFill>
                <a:latin typeface="Futura Medium" panose="020B0602020204020303" pitchFamily="34" charset="-79"/>
                <a:cs typeface="Futura Medium" panose="020B0602020204020303" pitchFamily="34" charset="-79"/>
              </a:rPr>
              <a:t> Oscar</a:t>
            </a:r>
          </a:p>
          <a:p>
            <a:r>
              <a:rPr lang="en-GB" b="1" dirty="0" err="1">
                <a:solidFill>
                  <a:srgbClr val="00303C"/>
                </a:solidFill>
                <a:latin typeface="FUTURA MEDIUM" panose="020B0602020204020303" pitchFamily="34" charset="-79"/>
                <a:cs typeface="FUTURA MEDIUM" panose="020B0602020204020303" pitchFamily="34" charset="-79"/>
              </a:rPr>
              <a:t>Cerddoriaeth</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James Bay, Taylor Swift, Ariana Grande</a:t>
            </a:r>
          </a:p>
          <a:p>
            <a:r>
              <a:rPr lang="en-GB" b="1" dirty="0" err="1">
                <a:solidFill>
                  <a:srgbClr val="00303C"/>
                </a:solidFill>
                <a:latin typeface="FUTURA MEDIUM" panose="020B0602020204020303" pitchFamily="34" charset="-79"/>
                <a:cs typeface="FUTURA MEDIUM" panose="020B0602020204020303" pitchFamily="34" charset="-79"/>
              </a:rPr>
              <a:t>Llyfrau</a:t>
            </a:r>
            <a:r>
              <a:rPr lang="en-GB" b="1"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Cyfres</a:t>
            </a:r>
            <a:r>
              <a:rPr lang="en-GB" dirty="0">
                <a:solidFill>
                  <a:srgbClr val="00303C"/>
                </a:solidFill>
                <a:latin typeface="Futura Medium" panose="020B0602020204020303" pitchFamily="34" charset="-79"/>
                <a:cs typeface="Futura Medium" panose="020B0602020204020303" pitchFamily="34" charset="-79"/>
              </a:rPr>
              <a:t> Harry Potter, The Hunger Games, </a:t>
            </a:r>
            <a:r>
              <a:rPr lang="en-GB" dirty="0" err="1">
                <a:solidFill>
                  <a:srgbClr val="00303C"/>
                </a:solidFill>
                <a:latin typeface="Futura Medium" panose="020B0602020204020303" pitchFamily="34" charset="-79"/>
                <a:cs typeface="Futura Medium" panose="020B0602020204020303" pitchFamily="34" charset="-79"/>
              </a:rPr>
              <a:t>unrhyw</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beth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gan</a:t>
            </a:r>
            <a:r>
              <a:rPr lang="en-GB" dirty="0">
                <a:solidFill>
                  <a:srgbClr val="00303C"/>
                </a:solidFill>
                <a:latin typeface="Futura Medium" panose="020B0602020204020303" pitchFamily="34" charset="-79"/>
                <a:cs typeface="Futura Medium" panose="020B0602020204020303" pitchFamily="34" charset="-79"/>
              </a:rPr>
              <a:t> John Green</a:t>
            </a:r>
          </a:p>
          <a:p>
            <a:r>
              <a:rPr lang="en-GB" b="1" dirty="0" err="1">
                <a:solidFill>
                  <a:srgbClr val="00303C"/>
                </a:solidFill>
                <a:latin typeface="FUTURA MEDIUM" panose="020B0602020204020303" pitchFamily="34" charset="-79"/>
                <a:cs typeface="FUTURA MEDIUM" panose="020B0602020204020303" pitchFamily="34" charset="-79"/>
              </a:rPr>
              <a:t>Ffilmiau</a:t>
            </a:r>
            <a:r>
              <a:rPr lang="en-GB" b="1" dirty="0">
                <a:solidFill>
                  <a:srgbClr val="00303C"/>
                </a:solidFill>
                <a:latin typeface="FUTURA MEDIUM" panose="020B0602020204020303" pitchFamily="34" charset="-79"/>
                <a:cs typeface="FUTURA MEDIUM" panose="020B0602020204020303" pitchFamily="34" charset="-79"/>
              </a:rPr>
              <a:t>: </a:t>
            </a:r>
            <a:r>
              <a:rPr lang="en-GB" dirty="0">
                <a:solidFill>
                  <a:srgbClr val="00303C"/>
                </a:solidFill>
                <a:latin typeface="Futura Medium" panose="020B0602020204020303" pitchFamily="34" charset="-79"/>
                <a:cs typeface="Futura Medium" panose="020B0602020204020303" pitchFamily="34" charset="-79"/>
              </a:rPr>
              <a:t>The Fault in Our Stars, Wonder Woman, Star Wars</a:t>
            </a:r>
          </a:p>
          <a:p>
            <a:r>
              <a:rPr lang="en-GB" b="1" dirty="0">
                <a:solidFill>
                  <a:srgbClr val="00303C"/>
                </a:solidFill>
                <a:latin typeface="FUTURA MEDIUM" panose="020B0602020204020303" pitchFamily="34" charset="-79"/>
                <a:cs typeface="FUTURA MEDIUM" panose="020B0602020204020303" pitchFamily="34" charset="-79"/>
              </a:rPr>
              <a:t>Teledu: </a:t>
            </a:r>
            <a:r>
              <a:rPr lang="en-GB" dirty="0">
                <a:solidFill>
                  <a:srgbClr val="00303C"/>
                </a:solidFill>
                <a:latin typeface="Futura Medium" panose="020B0602020204020303" pitchFamily="34" charset="-79"/>
                <a:cs typeface="Futura Medium" panose="020B0602020204020303" pitchFamily="34" charset="-79"/>
              </a:rPr>
              <a:t>Match of the Day, The Simpsons, The Great British Bake Off</a:t>
            </a:r>
          </a:p>
          <a:p>
            <a:endParaRPr lang="en-US" dirty="0"/>
          </a:p>
        </p:txBody>
      </p:sp>
      <p:pic>
        <p:nvPicPr>
          <p:cNvPr id="6" name="Picture 5">
            <a:extLst>
              <a:ext uri="{FF2B5EF4-FFF2-40B4-BE49-F238E27FC236}">
                <a16:creationId xmlns:a16="http://schemas.microsoft.com/office/drawing/2014/main" id="{FBB221E8-C4C3-3246-9888-73FC9B8BF27B}"/>
              </a:ext>
            </a:extLst>
          </p:cNvPr>
          <p:cNvPicPr>
            <a:picLocks noChangeAspect="1"/>
          </p:cNvPicPr>
          <p:nvPr/>
        </p:nvPicPr>
        <p:blipFill>
          <a:blip r:embed="rId3"/>
          <a:stretch>
            <a:fillRect/>
          </a:stretch>
        </p:blipFill>
        <p:spPr>
          <a:xfrm>
            <a:off x="701040" y="2425700"/>
            <a:ext cx="2870200" cy="2819400"/>
          </a:xfrm>
          <a:prstGeom prst="rect">
            <a:avLst/>
          </a:prstGeom>
        </p:spPr>
      </p:pic>
      <p:sp>
        <p:nvSpPr>
          <p:cNvPr id="7" name="TextBox 6">
            <a:extLst>
              <a:ext uri="{FF2B5EF4-FFF2-40B4-BE49-F238E27FC236}">
                <a16:creationId xmlns:a16="http://schemas.microsoft.com/office/drawing/2014/main" id="{5B2BFA37-46B7-1A4E-AC43-F2557B2BB206}"/>
              </a:ext>
            </a:extLst>
          </p:cNvPr>
          <p:cNvSpPr txBox="1"/>
          <p:nvPr/>
        </p:nvSpPr>
        <p:spPr>
          <a:xfrm>
            <a:off x="1076960" y="1617333"/>
            <a:ext cx="2494279" cy="646331"/>
          </a:xfrm>
          <a:prstGeom prst="rect">
            <a:avLst/>
          </a:prstGeom>
          <a:noFill/>
        </p:spPr>
        <p:txBody>
          <a:bodyPr wrap="square" rtlCol="0">
            <a:spAutoFit/>
          </a:bodyPr>
          <a:lstStyle/>
          <a:p>
            <a:r>
              <a:rPr lang="en-US" sz="3600" dirty="0">
                <a:solidFill>
                  <a:srgbClr val="00303C"/>
                </a:solidFill>
                <a:latin typeface="Futura Medium" panose="020B0602020204020303" pitchFamily="34" charset="-79"/>
                <a:cs typeface="Futura Medium" panose="020B0602020204020303" pitchFamily="34" charset="-79"/>
              </a:rPr>
              <a:t>JENAYA</a:t>
            </a:r>
          </a:p>
        </p:txBody>
      </p:sp>
      <p:cxnSp>
        <p:nvCxnSpPr>
          <p:cNvPr id="8" name="Straight Connector 7">
            <a:extLst>
              <a:ext uri="{FF2B5EF4-FFF2-40B4-BE49-F238E27FC236}">
                <a16:creationId xmlns:a16="http://schemas.microsoft.com/office/drawing/2014/main" id="{DA5E27C2-EBB9-8846-9956-B6274BA9B9E3}"/>
              </a:ext>
            </a:extLst>
          </p:cNvPr>
          <p:cNvCxnSpPr>
            <a:cxnSpLocks/>
          </p:cNvCxnSpPr>
          <p:nvPr/>
        </p:nvCxnSpPr>
        <p:spPr>
          <a:xfrm flipV="1">
            <a:off x="3891280" y="1336753"/>
            <a:ext cx="0" cy="4243166"/>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3313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2BEDE4-0827-4AE3-8E37-B09D42B3DA00}">
  <ds:schemaRefs>
    <ds:schemaRef ds:uri="http://purl.org/dc/dcmitype/"/>
    <ds:schemaRef ds:uri="http://schemas.microsoft.com/office/2006/documentManagement/types"/>
    <ds:schemaRef ds:uri="ad2764ca-0826-48b4-bf14-962cadcbcdea"/>
    <ds:schemaRef ds:uri="http://schemas.openxmlformats.org/package/2006/metadata/core-properties"/>
    <ds:schemaRef ds:uri="http://schemas.microsoft.com/office/2006/metadata/properties"/>
    <ds:schemaRef ds:uri="http://purl.org/dc/terms/"/>
    <ds:schemaRef ds:uri="http://schemas.microsoft.com/office/infopath/2007/PartnerControls"/>
    <ds:schemaRef ds:uri="e84f4d98-5b50-4433-a4a3-32a81decaf38"/>
    <ds:schemaRef ds:uri="http://www.w3.org/XML/1998/namespace"/>
    <ds:schemaRef ds:uri="http://purl.org/dc/elements/1.1/"/>
  </ds:schemaRefs>
</ds:datastoreItem>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4C6F90A3-4CA1-444D-9CB6-7FDD56A6E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1464</TotalTime>
  <Words>765</Words>
  <Application>Microsoft Macintosh PowerPoint</Application>
  <PresentationFormat>Widescreen</PresentationFormat>
  <Paragraphs>82</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Calibri Light</vt:lpstr>
      <vt:lpstr>Futura</vt:lpstr>
      <vt:lpstr>FUTURA MEDIUM</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Jennifer Craven</cp:lastModifiedBy>
  <cp:revision>93</cp:revision>
  <dcterms:created xsi:type="dcterms:W3CDTF">2020-11-11T10:55:19Z</dcterms:created>
  <dcterms:modified xsi:type="dcterms:W3CDTF">2021-09-26T22:18:26Z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